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268" r:id="rId5"/>
    <p:sldId id="302" r:id="rId6"/>
    <p:sldId id="269" r:id="rId7"/>
    <p:sldId id="324" r:id="rId8"/>
    <p:sldId id="323" r:id="rId9"/>
    <p:sldId id="313" r:id="rId10"/>
    <p:sldId id="316" r:id="rId11"/>
    <p:sldId id="329" r:id="rId12"/>
    <p:sldId id="330" r:id="rId13"/>
    <p:sldId id="319" r:id="rId14"/>
    <p:sldId id="331" r:id="rId15"/>
    <p:sldId id="327" r:id="rId16"/>
    <p:sldId id="326" r:id="rId17"/>
    <p:sldId id="287" r:id="rId18"/>
    <p:sldId id="288" r:id="rId19"/>
    <p:sldId id="275" r:id="rId20"/>
    <p:sldId id="290" r:id="rId21"/>
    <p:sldId id="276" r:id="rId22"/>
    <p:sldId id="291" r:id="rId23"/>
    <p:sldId id="277" r:id="rId24"/>
    <p:sldId id="293" r:id="rId25"/>
    <p:sldId id="278" r:id="rId26"/>
    <p:sldId id="271" r:id="rId27"/>
    <p:sldId id="321" r:id="rId28"/>
    <p:sldId id="322"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SP Template" id="{EACAEA11-0CB5-4EF3-8D7A-D88486B6282A}">
          <p14:sldIdLst>
            <p14:sldId id="268"/>
            <p14:sldId id="302"/>
            <p14:sldId id="269"/>
            <p14:sldId id="324"/>
            <p14:sldId id="323"/>
            <p14:sldId id="313"/>
            <p14:sldId id="316"/>
            <p14:sldId id="329"/>
            <p14:sldId id="330"/>
            <p14:sldId id="319"/>
            <p14:sldId id="331"/>
            <p14:sldId id="327"/>
            <p14:sldId id="326"/>
            <p14:sldId id="287"/>
            <p14:sldId id="288"/>
            <p14:sldId id="275"/>
            <p14:sldId id="290"/>
            <p14:sldId id="276"/>
            <p14:sldId id="291"/>
            <p14:sldId id="277"/>
            <p14:sldId id="293"/>
            <p14:sldId id="278"/>
            <p14:sldId id="271"/>
            <p14:sldId id="321"/>
            <p14:sldId id="322"/>
          </p14:sldIdLst>
        </p14:section>
        <p14:section name="Process" id="{AD72D7BD-2F63-4C29-BAA7-5F5D504CBBCD}">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967"/>
    <a:srgbClr val="00297A"/>
    <a:srgbClr val="74004D"/>
    <a:srgbClr val="CC0066"/>
    <a:srgbClr val="990066"/>
    <a:srgbClr val="33CC33"/>
    <a:srgbClr val="002E7B"/>
    <a:srgbClr val="009933"/>
    <a:srgbClr val="F2F2F2"/>
    <a:srgbClr val="EAEF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21253189744526E-2"/>
          <c:y val="9.5614728159476456E-2"/>
          <c:w val="0.32444577579976414"/>
          <c:h val="0.78406733744884904"/>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4-A217-4D83-9D88-D28AB56B87C7}"/>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2-A217-4D83-9D88-D28AB56B87C7}"/>
              </c:ext>
            </c:extLst>
          </c:dPt>
          <c:dPt>
            <c:idx val="2"/>
            <c:bubble3D val="0"/>
            <c:spPr>
              <a:solidFill>
                <a:srgbClr val="002060"/>
              </a:solidFill>
              <a:ln w="19050">
                <a:solidFill>
                  <a:schemeClr val="lt1"/>
                </a:solidFill>
              </a:ln>
              <a:effectLst/>
            </c:spPr>
            <c:extLst>
              <c:ext xmlns:c16="http://schemas.microsoft.com/office/drawing/2014/chart" uri="{C3380CC4-5D6E-409C-BE32-E72D297353CC}">
                <c16:uniqueId val="{00000001-A217-4D83-9D88-D28AB56B87C7}"/>
              </c:ext>
            </c:extLst>
          </c:dPt>
          <c:dPt>
            <c:idx val="3"/>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3-A217-4D83-9D88-D28AB56B87C7}"/>
              </c:ext>
            </c:extLst>
          </c:dPt>
          <c:dLbls>
            <c:dLbl>
              <c:idx val="0"/>
              <c:layout>
                <c:manualLayout>
                  <c:x val="-2.5658497203933026E-2"/>
                  <c:y val="8.6917862965368353E-2"/>
                </c:manualLayout>
              </c:layout>
              <c:showLegendKey val="1"/>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217-4D83-9D88-D28AB56B87C7}"/>
                </c:ext>
              </c:extLst>
            </c:dLbl>
            <c:dLbl>
              <c:idx val="2"/>
              <c:layout>
                <c:manualLayout>
                  <c:x val="0"/>
                  <c:y val="0.10278861352531106"/>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17-4D83-9D88-D28AB56B87C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badi" panose="020B0604020104020204" pitchFamily="34" charset="0"/>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Other </c:v>
                </c:pt>
                <c:pt idx="1">
                  <c:v>Black</c:v>
                </c:pt>
                <c:pt idx="2">
                  <c:v>Hispanic </c:v>
                </c:pt>
                <c:pt idx="3">
                  <c:v>White</c:v>
                </c:pt>
              </c:strCache>
            </c:strRef>
          </c:cat>
          <c:val>
            <c:numRef>
              <c:f>Sheet1!$B$2:$B$5</c:f>
              <c:numCache>
                <c:formatCode>General</c:formatCode>
                <c:ptCount val="4"/>
                <c:pt idx="0">
                  <c:v>5.9</c:v>
                </c:pt>
                <c:pt idx="1">
                  <c:v>37.9</c:v>
                </c:pt>
                <c:pt idx="2">
                  <c:v>51.3</c:v>
                </c:pt>
                <c:pt idx="3">
                  <c:v>4.8</c:v>
                </c:pt>
              </c:numCache>
            </c:numRef>
          </c:val>
          <c:extLst>
            <c:ext xmlns:c16="http://schemas.microsoft.com/office/drawing/2014/chart" uri="{C3380CC4-5D6E-409C-BE32-E72D297353CC}">
              <c16:uniqueId val="{00000000-A217-4D83-9D88-D28AB56B87C7}"/>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89649344638361805"/>
          <c:w val="0.38890961999315304"/>
          <c:h val="0.103506553616381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badi" panose="020B0604020104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980422693456547E-2"/>
          <c:y val="3.0155516417328096E-2"/>
          <c:w val="0.94101957730654351"/>
          <c:h val="0.79134953601635472"/>
        </c:manualLayout>
      </c:layout>
      <c:barChart>
        <c:barDir val="col"/>
        <c:grouping val="clustered"/>
        <c:varyColors val="0"/>
        <c:ser>
          <c:idx val="0"/>
          <c:order val="0"/>
          <c:tx>
            <c:strRef>
              <c:f>Sheet1!$B$1</c:f>
              <c:strCache>
                <c:ptCount val="1"/>
                <c:pt idx="0">
                  <c:v>Number of Students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badi" panose="020B0604020104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Asian</c:v>
                </c:pt>
                <c:pt idx="1">
                  <c:v>Black</c:v>
                </c:pt>
                <c:pt idx="2">
                  <c:v>Hispanic</c:v>
                </c:pt>
                <c:pt idx="3">
                  <c:v>Multi-Racial</c:v>
                </c:pt>
                <c:pt idx="4">
                  <c:v>White</c:v>
                </c:pt>
                <c:pt idx="5">
                  <c:v>Total Students</c:v>
                </c:pt>
              </c:strCache>
            </c:strRef>
          </c:cat>
          <c:val>
            <c:numRef>
              <c:f>Sheet1!$B$2:$B$7</c:f>
              <c:numCache>
                <c:formatCode>General</c:formatCode>
                <c:ptCount val="6"/>
                <c:pt idx="0">
                  <c:v>6</c:v>
                </c:pt>
                <c:pt idx="1">
                  <c:v>282</c:v>
                </c:pt>
                <c:pt idx="2">
                  <c:v>382</c:v>
                </c:pt>
                <c:pt idx="3">
                  <c:v>38</c:v>
                </c:pt>
                <c:pt idx="4">
                  <c:v>36</c:v>
                </c:pt>
                <c:pt idx="5">
                  <c:v>744</c:v>
                </c:pt>
              </c:numCache>
            </c:numRef>
          </c:val>
          <c:extLst>
            <c:ext xmlns:c16="http://schemas.microsoft.com/office/drawing/2014/chart" uri="{C3380CC4-5D6E-409C-BE32-E72D297353CC}">
              <c16:uniqueId val="{00000000-FBBA-48B1-A777-9D97D68B3535}"/>
            </c:ext>
          </c:extLst>
        </c:ser>
        <c:dLbls>
          <c:showLegendKey val="0"/>
          <c:showVal val="0"/>
          <c:showCatName val="0"/>
          <c:showSerName val="0"/>
          <c:showPercent val="0"/>
          <c:showBubbleSize val="0"/>
        </c:dLbls>
        <c:gapWidth val="219"/>
        <c:overlap val="-27"/>
        <c:axId val="1150047424"/>
        <c:axId val="1150050752"/>
      </c:barChart>
      <c:catAx>
        <c:axId val="115004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badi" panose="020B0604020104020204" pitchFamily="34" charset="0"/>
                <a:ea typeface="+mn-ea"/>
                <a:cs typeface="+mn-cs"/>
              </a:defRPr>
            </a:pPr>
            <a:endParaRPr lang="en-US"/>
          </a:p>
        </c:txPr>
        <c:crossAx val="1150050752"/>
        <c:crosses val="autoZero"/>
        <c:auto val="1"/>
        <c:lblAlgn val="ctr"/>
        <c:lblOffset val="100"/>
        <c:noMultiLvlLbl val="0"/>
      </c:catAx>
      <c:valAx>
        <c:axId val="1150050752"/>
        <c:scaling>
          <c:orientation val="minMax"/>
          <c:max val="7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badi" panose="020B0604020104020204" pitchFamily="34" charset="0"/>
                <a:ea typeface="+mn-ea"/>
                <a:cs typeface="+mn-cs"/>
              </a:defRPr>
            </a:pPr>
            <a:endParaRPr lang="en-US"/>
          </a:p>
        </c:txPr>
        <c:crossAx val="1150047424"/>
        <c:crosses val="autoZero"/>
        <c:crossBetween val="between"/>
      </c:valAx>
      <c:spPr>
        <a:noFill/>
        <a:ln>
          <a:noFill/>
        </a:ln>
        <a:effectLst/>
      </c:spPr>
    </c:plotArea>
    <c:legend>
      <c:legendPos val="b"/>
      <c:layout>
        <c:manualLayout>
          <c:xMode val="edge"/>
          <c:yMode val="edge"/>
          <c:x val="0.33548969051567251"/>
          <c:y val="0.9219093591239016"/>
          <c:w val="0.44009304388959164"/>
          <c:h val="6.9850128657970939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badi" panose="020B0604020104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Number</a:t>
            </a:r>
            <a:r>
              <a:rPr lang="en-US" baseline="0"/>
              <a:t> of Students</a:t>
            </a:r>
            <a:endParaRPr lang="en-US"/>
          </a:p>
        </c:rich>
      </c:tx>
      <c:layout>
        <c:manualLayout>
          <c:xMode val="edge"/>
          <c:yMode val="edge"/>
          <c:x val="0.4114234380927056"/>
          <c:y val="5.1935964182996163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23673232647028E-2"/>
          <c:y val="6.2554210718519757E-2"/>
          <c:w val="0.93979039417000609"/>
          <c:h val="0.82122721002863008"/>
        </c:manualLayout>
      </c:layout>
      <c:barChart>
        <c:barDir val="col"/>
        <c:grouping val="clustered"/>
        <c:varyColors val="0"/>
        <c:ser>
          <c:idx val="0"/>
          <c:order val="0"/>
          <c:tx>
            <c:strRef>
              <c:f>Sheet1!$B$1</c:f>
              <c:strCache>
                <c:ptCount val="1"/>
                <c:pt idx="0">
                  <c:v>Number of Students </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Total Enrollment </c:v>
                </c:pt>
                <c:pt idx="1">
                  <c:v>Free &amp; Reduced Eligible</c:v>
                </c:pt>
                <c:pt idx="2">
                  <c:v>McKinney Vento Status</c:v>
                </c:pt>
                <c:pt idx="4">
                  <c:v>ESOL Students</c:v>
                </c:pt>
                <c:pt idx="5">
                  <c:v>ESOL Intensives</c:v>
                </c:pt>
                <c:pt idx="6">
                  <c:v>Spanish </c:v>
                </c:pt>
                <c:pt idx="7">
                  <c:v>Portuguese</c:v>
                </c:pt>
                <c:pt idx="9">
                  <c:v>Students With Disabilities </c:v>
                </c:pt>
                <c:pt idx="10">
                  <c:v>Gifted</c:v>
                </c:pt>
                <c:pt idx="11">
                  <c:v>MTSS </c:v>
                </c:pt>
                <c:pt idx="12">
                  <c:v>New Students</c:v>
                </c:pt>
                <c:pt idx="13">
                  <c:v>Withdrawn Students</c:v>
                </c:pt>
              </c:strCache>
            </c:strRef>
          </c:cat>
          <c:val>
            <c:numRef>
              <c:f>Sheet1!$B$2:$B$15</c:f>
              <c:numCache>
                <c:formatCode>General</c:formatCode>
                <c:ptCount val="14"/>
                <c:pt idx="0">
                  <c:v>751</c:v>
                </c:pt>
                <c:pt idx="1">
                  <c:v>608</c:v>
                </c:pt>
                <c:pt idx="2">
                  <c:v>18</c:v>
                </c:pt>
                <c:pt idx="4">
                  <c:v>347</c:v>
                </c:pt>
                <c:pt idx="5">
                  <c:v>61</c:v>
                </c:pt>
                <c:pt idx="6">
                  <c:v>252</c:v>
                </c:pt>
                <c:pt idx="7">
                  <c:v>91</c:v>
                </c:pt>
                <c:pt idx="9">
                  <c:v>52</c:v>
                </c:pt>
                <c:pt idx="10">
                  <c:v>14</c:v>
                </c:pt>
                <c:pt idx="11">
                  <c:v>135</c:v>
                </c:pt>
                <c:pt idx="12">
                  <c:v>81</c:v>
                </c:pt>
                <c:pt idx="13">
                  <c:v>55</c:v>
                </c:pt>
              </c:numCache>
            </c:numRef>
          </c:val>
          <c:extLst>
            <c:ext xmlns:c16="http://schemas.microsoft.com/office/drawing/2014/chart" uri="{C3380CC4-5D6E-409C-BE32-E72D297353CC}">
              <c16:uniqueId val="{00000000-0E8C-4B87-B040-F71AF20AA3BA}"/>
            </c:ext>
          </c:extLst>
        </c:ser>
        <c:dLbls>
          <c:showLegendKey val="0"/>
          <c:showVal val="0"/>
          <c:showCatName val="0"/>
          <c:showSerName val="0"/>
          <c:showPercent val="0"/>
          <c:showBubbleSize val="0"/>
        </c:dLbls>
        <c:gapWidth val="219"/>
        <c:overlap val="-27"/>
        <c:axId val="1272404960"/>
        <c:axId val="1272394144"/>
      </c:barChart>
      <c:catAx>
        <c:axId val="127240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badi" panose="020B0604020104020204" pitchFamily="34" charset="0"/>
                <a:ea typeface="+mn-ea"/>
                <a:cs typeface="+mn-cs"/>
              </a:defRPr>
            </a:pPr>
            <a:endParaRPr lang="en-US"/>
          </a:p>
        </c:txPr>
        <c:crossAx val="1272394144"/>
        <c:crosses val="autoZero"/>
        <c:auto val="1"/>
        <c:lblAlgn val="ctr"/>
        <c:lblOffset val="100"/>
        <c:noMultiLvlLbl val="0"/>
      </c:catAx>
      <c:valAx>
        <c:axId val="1272394144"/>
        <c:scaling>
          <c:orientation val="minMax"/>
          <c:max val="8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72404960"/>
        <c:crosses val="autoZero"/>
        <c:crossBetween val="between"/>
        <c:minorUnit val="5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51BD3C5-8E1D-4D9B-8C13-6A7C4000685C}" type="datetimeFigureOut">
              <a:rPr lang="en-US" smtClean="0"/>
              <a:t>11/8/2022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8CFEEB5-AA93-4663-A5AF-ABE80D8423B1}" type="slidenum">
              <a:rPr lang="en-US" smtClean="0"/>
              <a:t>‹#›</a:t>
            </a:fld>
            <a:endParaRPr lang="en-US"/>
          </a:p>
        </p:txBody>
      </p:sp>
    </p:spTree>
    <p:extLst>
      <p:ext uri="{BB962C8B-B14F-4D97-AF65-F5344CB8AC3E}">
        <p14:creationId xmlns:p14="http://schemas.microsoft.com/office/powerpoint/2010/main" val="4020205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948A9B5-3E4F-452A-8CD1-6EB286F7D280}" type="datetimeFigureOut">
              <a:rPr lang="en-US" smtClean="0"/>
              <a:t>11/8/2022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A6D9854-DD26-4FCD-9655-688B05BD2CA8}" type="slidenum">
              <a:rPr lang="en-US" smtClean="0"/>
              <a:t>‹#›</a:t>
            </a:fld>
            <a:endParaRPr lang="en-US"/>
          </a:p>
        </p:txBody>
      </p:sp>
    </p:spTree>
    <p:extLst>
      <p:ext uri="{BB962C8B-B14F-4D97-AF65-F5344CB8AC3E}">
        <p14:creationId xmlns:p14="http://schemas.microsoft.com/office/powerpoint/2010/main" val="3158449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6D9854-DD26-4FCD-9655-688B05BD2CA8}" type="slidenum">
              <a:rPr lang="en-US" smtClean="0"/>
              <a:t>1</a:t>
            </a:fld>
            <a:endParaRPr lang="en-US"/>
          </a:p>
        </p:txBody>
      </p:sp>
    </p:spTree>
    <p:extLst>
      <p:ext uri="{BB962C8B-B14F-4D97-AF65-F5344CB8AC3E}">
        <p14:creationId xmlns:p14="http://schemas.microsoft.com/office/powerpoint/2010/main" val="483864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*Evidence of Progress sections should be completed in conjunction with Impact Checks</a:t>
            </a:r>
          </a:p>
          <a:p>
            <a:endParaRPr lang="en-US" dirty="0"/>
          </a:p>
        </p:txBody>
      </p:sp>
      <p:sp>
        <p:nvSpPr>
          <p:cNvPr id="4" name="Slide Number Placeholder 3"/>
          <p:cNvSpPr>
            <a:spLocks noGrp="1"/>
          </p:cNvSpPr>
          <p:nvPr>
            <p:ph type="sldNum" sz="quarter" idx="10"/>
          </p:nvPr>
        </p:nvSpPr>
        <p:spPr/>
        <p:txBody>
          <a:bodyPr/>
          <a:lstStyle/>
          <a:p>
            <a:fld id="{2A6D9854-DD26-4FCD-9655-688B05BD2CA8}" type="slidenum">
              <a:rPr lang="en-US" smtClean="0"/>
              <a:t>18</a:t>
            </a:fld>
            <a:endParaRPr lang="en-US"/>
          </a:p>
        </p:txBody>
      </p:sp>
    </p:spTree>
    <p:extLst>
      <p:ext uri="{BB962C8B-B14F-4D97-AF65-F5344CB8AC3E}">
        <p14:creationId xmlns:p14="http://schemas.microsoft.com/office/powerpoint/2010/main" val="533864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0:notes"/>
          <p:cNvSpPr txBox="1">
            <a:spLocks noGrp="1"/>
          </p:cNvSpPr>
          <p:nvPr>
            <p:ph type="body" idx="1"/>
          </p:nvPr>
        </p:nvSpPr>
        <p:spPr>
          <a:xfrm>
            <a:off x="701675" y="4473576"/>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7468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*Evidence of Progress sections should be completed in conjunction with Impact Checks</a:t>
            </a:r>
          </a:p>
          <a:p>
            <a:endParaRPr lang="en-US" dirty="0"/>
          </a:p>
        </p:txBody>
      </p:sp>
      <p:sp>
        <p:nvSpPr>
          <p:cNvPr id="4" name="Slide Number Placeholder 3"/>
          <p:cNvSpPr>
            <a:spLocks noGrp="1"/>
          </p:cNvSpPr>
          <p:nvPr>
            <p:ph type="sldNum" sz="quarter" idx="10"/>
          </p:nvPr>
        </p:nvSpPr>
        <p:spPr/>
        <p:txBody>
          <a:bodyPr/>
          <a:lstStyle/>
          <a:p>
            <a:fld id="{2A6D9854-DD26-4FCD-9655-688B05BD2CA8}" type="slidenum">
              <a:rPr lang="en-US" smtClean="0"/>
              <a:t>20</a:t>
            </a:fld>
            <a:endParaRPr lang="en-US"/>
          </a:p>
        </p:txBody>
      </p:sp>
    </p:spTree>
    <p:extLst>
      <p:ext uri="{BB962C8B-B14F-4D97-AF65-F5344CB8AC3E}">
        <p14:creationId xmlns:p14="http://schemas.microsoft.com/office/powerpoint/2010/main" val="1667481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1:notes"/>
          <p:cNvSpPr txBox="1">
            <a:spLocks noGrp="1"/>
          </p:cNvSpPr>
          <p:nvPr>
            <p:ph type="body" idx="1"/>
          </p:nvPr>
        </p:nvSpPr>
        <p:spPr>
          <a:xfrm>
            <a:off x="701675" y="4473576"/>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9312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*Evidence of Progress sections should be completed in conjunction with Impact Checks</a:t>
            </a:r>
          </a:p>
          <a:p>
            <a:endParaRPr lang="en-US" dirty="0"/>
          </a:p>
        </p:txBody>
      </p:sp>
      <p:sp>
        <p:nvSpPr>
          <p:cNvPr id="4" name="Slide Number Placeholder 3"/>
          <p:cNvSpPr>
            <a:spLocks noGrp="1"/>
          </p:cNvSpPr>
          <p:nvPr>
            <p:ph type="sldNum" sz="quarter" idx="10"/>
          </p:nvPr>
        </p:nvSpPr>
        <p:spPr/>
        <p:txBody>
          <a:bodyPr/>
          <a:lstStyle/>
          <a:p>
            <a:fld id="{2A6D9854-DD26-4FCD-9655-688B05BD2CA8}" type="slidenum">
              <a:rPr lang="en-US" smtClean="0"/>
              <a:t>22</a:t>
            </a:fld>
            <a:endParaRPr lang="en-US"/>
          </a:p>
        </p:txBody>
      </p:sp>
    </p:spTree>
    <p:extLst>
      <p:ext uri="{BB962C8B-B14F-4D97-AF65-F5344CB8AC3E}">
        <p14:creationId xmlns:p14="http://schemas.microsoft.com/office/powerpoint/2010/main" val="1888121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complete each section</a:t>
            </a:r>
          </a:p>
        </p:txBody>
      </p:sp>
      <p:sp>
        <p:nvSpPr>
          <p:cNvPr id="4" name="Slide Number Placeholder 3"/>
          <p:cNvSpPr>
            <a:spLocks noGrp="1"/>
          </p:cNvSpPr>
          <p:nvPr>
            <p:ph type="sldNum" sz="quarter" idx="10"/>
          </p:nvPr>
        </p:nvSpPr>
        <p:spPr/>
        <p:txBody>
          <a:bodyPr/>
          <a:lstStyle/>
          <a:p>
            <a:fld id="{2A6D9854-DD26-4FCD-9655-688B05BD2CA8}" type="slidenum">
              <a:rPr lang="en-US" smtClean="0"/>
              <a:t>23</a:t>
            </a:fld>
            <a:endParaRPr lang="en-US"/>
          </a:p>
        </p:txBody>
      </p:sp>
    </p:spTree>
    <p:extLst>
      <p:ext uri="{BB962C8B-B14F-4D97-AF65-F5344CB8AC3E}">
        <p14:creationId xmlns:p14="http://schemas.microsoft.com/office/powerpoint/2010/main" val="3301998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include</a:t>
            </a:r>
            <a:r>
              <a:rPr lang="en-US" baseline="0" dirty="0"/>
              <a:t> name, title, and signatures of all stakeholders</a:t>
            </a:r>
            <a:endParaRPr lang="en-US" dirty="0"/>
          </a:p>
        </p:txBody>
      </p:sp>
      <p:sp>
        <p:nvSpPr>
          <p:cNvPr id="4" name="Slide Number Placeholder 3"/>
          <p:cNvSpPr>
            <a:spLocks noGrp="1"/>
          </p:cNvSpPr>
          <p:nvPr>
            <p:ph type="sldNum" sz="quarter" idx="10"/>
          </p:nvPr>
        </p:nvSpPr>
        <p:spPr/>
        <p:txBody>
          <a:bodyPr/>
          <a:lstStyle/>
          <a:p>
            <a:fld id="{2A6D9854-DD26-4FCD-9655-688B05BD2CA8}" type="slidenum">
              <a:rPr lang="en-US" smtClean="0"/>
              <a:t>2</a:t>
            </a:fld>
            <a:endParaRPr lang="en-US"/>
          </a:p>
        </p:txBody>
      </p:sp>
    </p:spTree>
    <p:extLst>
      <p:ext uri="{BB962C8B-B14F-4D97-AF65-F5344CB8AC3E}">
        <p14:creationId xmlns:p14="http://schemas.microsoft.com/office/powerpoint/2010/main" val="440381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include</a:t>
            </a:r>
            <a:r>
              <a:rPr lang="en-US" baseline="0" dirty="0"/>
              <a:t> name, title, and signatures of all stakeholders</a:t>
            </a:r>
            <a:endParaRPr lang="en-US" dirty="0"/>
          </a:p>
        </p:txBody>
      </p:sp>
      <p:sp>
        <p:nvSpPr>
          <p:cNvPr id="4" name="Slide Number Placeholder 3"/>
          <p:cNvSpPr>
            <a:spLocks noGrp="1"/>
          </p:cNvSpPr>
          <p:nvPr>
            <p:ph type="sldNum" sz="quarter" idx="10"/>
          </p:nvPr>
        </p:nvSpPr>
        <p:spPr/>
        <p:txBody>
          <a:bodyPr/>
          <a:lstStyle/>
          <a:p>
            <a:fld id="{2A6D9854-DD26-4FCD-9655-688B05BD2CA8}" type="slidenum">
              <a:rPr lang="en-US" smtClean="0"/>
              <a:t>3</a:t>
            </a:fld>
            <a:endParaRPr lang="en-US"/>
          </a:p>
        </p:txBody>
      </p:sp>
    </p:spTree>
    <p:extLst>
      <p:ext uri="{BB962C8B-B14F-4D97-AF65-F5344CB8AC3E}">
        <p14:creationId xmlns:p14="http://schemas.microsoft.com/office/powerpoint/2010/main" val="3074882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a:t>
            </a:r>
            <a:r>
              <a:rPr lang="en-US" baseline="0" dirty="0"/>
              <a:t> sure that needs assessment is comprehensive utilizing data points to fully support your strategies and goals</a:t>
            </a:r>
          </a:p>
          <a:p>
            <a:r>
              <a:rPr lang="en-US" baseline="0" dirty="0"/>
              <a:t>*Be sure that your needs assessment takes into account different subgroups</a:t>
            </a:r>
          </a:p>
          <a:p>
            <a:endParaRPr lang="en-US" dirty="0"/>
          </a:p>
        </p:txBody>
      </p:sp>
      <p:sp>
        <p:nvSpPr>
          <p:cNvPr id="4" name="Slide Number Placeholder 3"/>
          <p:cNvSpPr>
            <a:spLocks noGrp="1"/>
          </p:cNvSpPr>
          <p:nvPr>
            <p:ph type="sldNum" sz="quarter" idx="10"/>
          </p:nvPr>
        </p:nvSpPr>
        <p:spPr/>
        <p:txBody>
          <a:bodyPr/>
          <a:lstStyle/>
          <a:p>
            <a:fld id="{2A6D9854-DD26-4FCD-9655-688B05BD2CA8}" type="slidenum">
              <a:rPr lang="en-US" smtClean="0"/>
              <a:t>6</a:t>
            </a:fld>
            <a:endParaRPr lang="en-US"/>
          </a:p>
        </p:txBody>
      </p:sp>
    </p:spTree>
    <p:extLst>
      <p:ext uri="{BB962C8B-B14F-4D97-AF65-F5344CB8AC3E}">
        <p14:creationId xmlns:p14="http://schemas.microsoft.com/office/powerpoint/2010/main" val="1532778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a:t>
            </a:r>
            <a:r>
              <a:rPr lang="en-US" baseline="0" dirty="0"/>
              <a:t> sure that needs assessment is comprehensive utilizing data points to fully support your strategies and goals</a:t>
            </a:r>
          </a:p>
          <a:p>
            <a:r>
              <a:rPr lang="en-US" baseline="0" dirty="0"/>
              <a:t>*Be sure that your needs assessment takes into account different subgroups</a:t>
            </a:r>
          </a:p>
          <a:p>
            <a:endParaRPr lang="en-US" dirty="0"/>
          </a:p>
        </p:txBody>
      </p:sp>
      <p:sp>
        <p:nvSpPr>
          <p:cNvPr id="4" name="Slide Number Placeholder 3"/>
          <p:cNvSpPr>
            <a:spLocks noGrp="1"/>
          </p:cNvSpPr>
          <p:nvPr>
            <p:ph type="sldNum" sz="quarter" idx="10"/>
          </p:nvPr>
        </p:nvSpPr>
        <p:spPr/>
        <p:txBody>
          <a:bodyPr/>
          <a:lstStyle/>
          <a:p>
            <a:fld id="{2A6D9854-DD26-4FCD-9655-688B05BD2CA8}" type="slidenum">
              <a:rPr lang="en-US" smtClean="0"/>
              <a:t>7</a:t>
            </a:fld>
            <a:endParaRPr lang="en-US"/>
          </a:p>
        </p:txBody>
      </p:sp>
    </p:spTree>
    <p:extLst>
      <p:ext uri="{BB962C8B-B14F-4D97-AF65-F5344CB8AC3E}">
        <p14:creationId xmlns:p14="http://schemas.microsoft.com/office/powerpoint/2010/main" val="1536659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txBox="1">
            <a:spLocks noGrp="1"/>
          </p:cNvSpPr>
          <p:nvPr>
            <p:ph type="body" idx="1"/>
          </p:nvPr>
        </p:nvSpPr>
        <p:spPr>
          <a:xfrm>
            <a:off x="701675" y="4473576"/>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2" name="Google Shape;132;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7325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txBox="1">
            <a:spLocks noGrp="1"/>
          </p:cNvSpPr>
          <p:nvPr>
            <p:ph type="body" idx="1"/>
          </p:nvPr>
        </p:nvSpPr>
        <p:spPr>
          <a:xfrm>
            <a:off x="701675" y="4473576"/>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9227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*Evidence of Progress sections should be completed in conjunction with Impact Checks</a:t>
            </a:r>
          </a:p>
        </p:txBody>
      </p:sp>
      <p:sp>
        <p:nvSpPr>
          <p:cNvPr id="4" name="Slide Number Placeholder 3"/>
          <p:cNvSpPr>
            <a:spLocks noGrp="1"/>
          </p:cNvSpPr>
          <p:nvPr>
            <p:ph type="sldNum" sz="quarter" idx="10"/>
          </p:nvPr>
        </p:nvSpPr>
        <p:spPr/>
        <p:txBody>
          <a:bodyPr/>
          <a:lstStyle/>
          <a:p>
            <a:fld id="{2A6D9854-DD26-4FCD-9655-688B05BD2CA8}" type="slidenum">
              <a:rPr lang="en-US" smtClean="0"/>
              <a:t>16</a:t>
            </a:fld>
            <a:endParaRPr lang="en-US"/>
          </a:p>
        </p:txBody>
      </p:sp>
    </p:spTree>
    <p:extLst>
      <p:ext uri="{BB962C8B-B14F-4D97-AF65-F5344CB8AC3E}">
        <p14:creationId xmlns:p14="http://schemas.microsoft.com/office/powerpoint/2010/main" val="1261481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9:notes"/>
          <p:cNvSpPr txBox="1">
            <a:spLocks noGrp="1"/>
          </p:cNvSpPr>
          <p:nvPr>
            <p:ph type="body" idx="1"/>
          </p:nvPr>
        </p:nvSpPr>
        <p:spPr>
          <a:xfrm>
            <a:off x="701675" y="4473576"/>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7732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D00625-2B80-496B-BF3E-1541C00366C7}"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3E18C-7958-4AD3-9EEF-D1CA690B5419}" type="slidenum">
              <a:rPr lang="en-US" smtClean="0"/>
              <a:t>‹#›</a:t>
            </a:fld>
            <a:endParaRPr lang="en-US"/>
          </a:p>
        </p:txBody>
      </p:sp>
    </p:spTree>
    <p:extLst>
      <p:ext uri="{BB962C8B-B14F-4D97-AF65-F5344CB8AC3E}">
        <p14:creationId xmlns:p14="http://schemas.microsoft.com/office/powerpoint/2010/main" val="2980685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D00625-2B80-496B-BF3E-1541C00366C7}"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3E18C-7958-4AD3-9EEF-D1CA690B5419}" type="slidenum">
              <a:rPr lang="en-US" smtClean="0"/>
              <a:t>‹#›</a:t>
            </a:fld>
            <a:endParaRPr lang="en-US"/>
          </a:p>
        </p:txBody>
      </p:sp>
    </p:spTree>
    <p:extLst>
      <p:ext uri="{BB962C8B-B14F-4D97-AF65-F5344CB8AC3E}">
        <p14:creationId xmlns:p14="http://schemas.microsoft.com/office/powerpoint/2010/main" val="1802772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D00625-2B80-496B-BF3E-1541C00366C7}"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3E18C-7958-4AD3-9EEF-D1CA690B5419}" type="slidenum">
              <a:rPr lang="en-US" smtClean="0"/>
              <a:t>‹#›</a:t>
            </a:fld>
            <a:endParaRPr lang="en-US"/>
          </a:p>
        </p:txBody>
      </p:sp>
    </p:spTree>
    <p:extLst>
      <p:ext uri="{BB962C8B-B14F-4D97-AF65-F5344CB8AC3E}">
        <p14:creationId xmlns:p14="http://schemas.microsoft.com/office/powerpoint/2010/main" val="1988210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D00625-2B80-496B-BF3E-1541C00366C7}"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3E18C-7958-4AD3-9EEF-D1CA690B5419}" type="slidenum">
              <a:rPr lang="en-US" smtClean="0"/>
              <a:t>‹#›</a:t>
            </a:fld>
            <a:endParaRPr lang="en-US"/>
          </a:p>
        </p:txBody>
      </p:sp>
    </p:spTree>
    <p:extLst>
      <p:ext uri="{BB962C8B-B14F-4D97-AF65-F5344CB8AC3E}">
        <p14:creationId xmlns:p14="http://schemas.microsoft.com/office/powerpoint/2010/main" val="2363074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8D00625-2B80-496B-BF3E-1541C00366C7}"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3E18C-7958-4AD3-9EEF-D1CA690B5419}" type="slidenum">
              <a:rPr lang="en-US" smtClean="0"/>
              <a:t>‹#›</a:t>
            </a:fld>
            <a:endParaRPr lang="en-US"/>
          </a:p>
        </p:txBody>
      </p:sp>
    </p:spTree>
    <p:extLst>
      <p:ext uri="{BB962C8B-B14F-4D97-AF65-F5344CB8AC3E}">
        <p14:creationId xmlns:p14="http://schemas.microsoft.com/office/powerpoint/2010/main" val="980100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D00625-2B80-496B-BF3E-1541C00366C7}"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E3E18C-7958-4AD3-9EEF-D1CA690B5419}" type="slidenum">
              <a:rPr lang="en-US" smtClean="0"/>
              <a:t>‹#›</a:t>
            </a:fld>
            <a:endParaRPr lang="en-US"/>
          </a:p>
        </p:txBody>
      </p:sp>
    </p:spTree>
    <p:extLst>
      <p:ext uri="{BB962C8B-B14F-4D97-AF65-F5344CB8AC3E}">
        <p14:creationId xmlns:p14="http://schemas.microsoft.com/office/powerpoint/2010/main" val="3026554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D00625-2B80-496B-BF3E-1541C00366C7}" type="datetimeFigureOut">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E3E18C-7958-4AD3-9EEF-D1CA690B5419}" type="slidenum">
              <a:rPr lang="en-US" smtClean="0"/>
              <a:t>‹#›</a:t>
            </a:fld>
            <a:endParaRPr lang="en-US"/>
          </a:p>
        </p:txBody>
      </p:sp>
    </p:spTree>
    <p:extLst>
      <p:ext uri="{BB962C8B-B14F-4D97-AF65-F5344CB8AC3E}">
        <p14:creationId xmlns:p14="http://schemas.microsoft.com/office/powerpoint/2010/main" val="651215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D00625-2B80-496B-BF3E-1541C00366C7}" type="datetimeFigureOut">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E3E18C-7958-4AD3-9EEF-D1CA690B5419}" type="slidenum">
              <a:rPr lang="en-US" smtClean="0"/>
              <a:t>‹#›</a:t>
            </a:fld>
            <a:endParaRPr lang="en-US"/>
          </a:p>
        </p:txBody>
      </p:sp>
    </p:spTree>
    <p:extLst>
      <p:ext uri="{BB962C8B-B14F-4D97-AF65-F5344CB8AC3E}">
        <p14:creationId xmlns:p14="http://schemas.microsoft.com/office/powerpoint/2010/main" val="3038735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00625-2B80-496B-BF3E-1541C00366C7}" type="datetimeFigureOut">
              <a:rPr lang="en-US" smtClean="0"/>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E3E18C-7958-4AD3-9EEF-D1CA690B5419}" type="slidenum">
              <a:rPr lang="en-US" smtClean="0"/>
              <a:t>‹#›</a:t>
            </a:fld>
            <a:endParaRPr lang="en-US"/>
          </a:p>
        </p:txBody>
      </p:sp>
    </p:spTree>
    <p:extLst>
      <p:ext uri="{BB962C8B-B14F-4D97-AF65-F5344CB8AC3E}">
        <p14:creationId xmlns:p14="http://schemas.microsoft.com/office/powerpoint/2010/main" val="2339830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8D00625-2B80-496B-BF3E-1541C00366C7}"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E3E18C-7958-4AD3-9EEF-D1CA690B5419}" type="slidenum">
              <a:rPr lang="en-US" smtClean="0"/>
              <a:t>‹#›</a:t>
            </a:fld>
            <a:endParaRPr lang="en-US"/>
          </a:p>
        </p:txBody>
      </p:sp>
    </p:spTree>
    <p:extLst>
      <p:ext uri="{BB962C8B-B14F-4D97-AF65-F5344CB8AC3E}">
        <p14:creationId xmlns:p14="http://schemas.microsoft.com/office/powerpoint/2010/main" val="115151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8D00625-2B80-496B-BF3E-1541C00366C7}"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E3E18C-7958-4AD3-9EEF-D1CA690B5419}" type="slidenum">
              <a:rPr lang="en-US" smtClean="0"/>
              <a:t>‹#›</a:t>
            </a:fld>
            <a:endParaRPr lang="en-US"/>
          </a:p>
        </p:txBody>
      </p:sp>
    </p:spTree>
    <p:extLst>
      <p:ext uri="{BB962C8B-B14F-4D97-AF65-F5344CB8AC3E}">
        <p14:creationId xmlns:p14="http://schemas.microsoft.com/office/powerpoint/2010/main" val="1016838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D00625-2B80-496B-BF3E-1541C00366C7}" type="datetimeFigureOut">
              <a:rPr lang="en-US" smtClean="0"/>
              <a:t>11/8/2022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E3E18C-7958-4AD3-9EEF-D1CA690B5419}" type="slidenum">
              <a:rPr lang="en-US" smtClean="0"/>
              <a:t>‹#›</a:t>
            </a:fld>
            <a:endParaRPr lang="en-US"/>
          </a:p>
        </p:txBody>
      </p:sp>
    </p:spTree>
    <p:extLst>
      <p:ext uri="{BB962C8B-B14F-4D97-AF65-F5344CB8AC3E}">
        <p14:creationId xmlns:p14="http://schemas.microsoft.com/office/powerpoint/2010/main" val="445119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7F9DCD-B0AA-455E-ABCF-78CF1383FC71}"/>
              </a:ext>
            </a:extLst>
          </p:cNvPr>
          <p:cNvSpPr/>
          <p:nvPr/>
        </p:nvSpPr>
        <p:spPr>
          <a:xfrm>
            <a:off x="5299065" y="2953336"/>
            <a:ext cx="796935" cy="738141"/>
          </a:xfrm>
          <a:prstGeom prst="rect">
            <a:avLst/>
          </a:prstGeom>
          <a:solidFill>
            <a:srgbClr val="002E7B"/>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600" dirty="0">
                <a:solidFill>
                  <a:schemeClr val="bg1"/>
                </a:solidFill>
              </a:rPr>
              <a:t>School Name</a:t>
            </a:r>
          </a:p>
        </p:txBody>
      </p:sp>
      <p:sp>
        <p:nvSpPr>
          <p:cNvPr id="5" name="Rectangle 4">
            <a:extLst>
              <a:ext uri="{FF2B5EF4-FFF2-40B4-BE49-F238E27FC236}">
                <a16:creationId xmlns:a16="http://schemas.microsoft.com/office/drawing/2014/main" id="{BBC3D257-4A6C-4870-8790-BE59020F050E}"/>
              </a:ext>
            </a:extLst>
          </p:cNvPr>
          <p:cNvSpPr/>
          <p:nvPr/>
        </p:nvSpPr>
        <p:spPr>
          <a:xfrm>
            <a:off x="6251652" y="2953336"/>
            <a:ext cx="5512257" cy="7381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Lockheed Elementary </a:t>
            </a:r>
          </a:p>
        </p:txBody>
      </p:sp>
      <p:sp>
        <p:nvSpPr>
          <p:cNvPr id="6" name="Rectangle 5">
            <a:extLst>
              <a:ext uri="{FF2B5EF4-FFF2-40B4-BE49-F238E27FC236}">
                <a16:creationId xmlns:a16="http://schemas.microsoft.com/office/drawing/2014/main" id="{883B6493-12C9-4BBA-A841-1198E3FE5255}"/>
              </a:ext>
            </a:extLst>
          </p:cNvPr>
          <p:cNvSpPr/>
          <p:nvPr/>
        </p:nvSpPr>
        <p:spPr>
          <a:xfrm>
            <a:off x="5307629" y="3794106"/>
            <a:ext cx="796935" cy="738141"/>
          </a:xfrm>
          <a:prstGeom prst="rect">
            <a:avLst/>
          </a:prstGeom>
          <a:solidFill>
            <a:srgbClr val="002E7B"/>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600" dirty="0">
                <a:solidFill>
                  <a:schemeClr val="bg1"/>
                </a:solidFill>
              </a:rPr>
              <a:t>School Year</a:t>
            </a:r>
          </a:p>
        </p:txBody>
      </p:sp>
      <p:sp>
        <p:nvSpPr>
          <p:cNvPr id="7" name="Rectangle 6">
            <a:extLst>
              <a:ext uri="{FF2B5EF4-FFF2-40B4-BE49-F238E27FC236}">
                <a16:creationId xmlns:a16="http://schemas.microsoft.com/office/drawing/2014/main" id="{9044E0E6-699E-45D3-AB10-C96E9169737C}"/>
              </a:ext>
            </a:extLst>
          </p:cNvPr>
          <p:cNvSpPr/>
          <p:nvPr/>
        </p:nvSpPr>
        <p:spPr>
          <a:xfrm>
            <a:off x="6270490" y="3783831"/>
            <a:ext cx="5512257" cy="7381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2022-2023 </a:t>
            </a:r>
          </a:p>
        </p:txBody>
      </p:sp>
      <p:pic>
        <p:nvPicPr>
          <p:cNvPr id="9" name="Picture 8">
            <a:extLst>
              <a:ext uri="{FF2B5EF4-FFF2-40B4-BE49-F238E27FC236}">
                <a16:creationId xmlns:a16="http://schemas.microsoft.com/office/drawing/2014/main" id="{7DE1BB7D-E7C5-4799-ABF1-1476064E343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16199"/>
          <a:stretch/>
        </p:blipFill>
        <p:spPr>
          <a:xfrm>
            <a:off x="8717622" y="452062"/>
            <a:ext cx="3065125" cy="1371600"/>
          </a:xfrm>
          <a:prstGeom prst="rect">
            <a:avLst/>
          </a:prstGeom>
        </p:spPr>
      </p:pic>
      <p:graphicFrame>
        <p:nvGraphicFramePr>
          <p:cNvPr id="2" name="Object 1">
            <a:extLst>
              <a:ext uri="{FF2B5EF4-FFF2-40B4-BE49-F238E27FC236}">
                <a16:creationId xmlns:a16="http://schemas.microsoft.com/office/drawing/2014/main" id="{86A75BE4-BEF3-4FED-997B-9515B43BA80B}"/>
              </a:ext>
            </a:extLst>
          </p:cNvPr>
          <p:cNvGraphicFramePr>
            <a:graphicFrameLocks noChangeAspect="1"/>
          </p:cNvGraphicFramePr>
          <p:nvPr>
            <p:extLst>
              <p:ext uri="{D42A27DB-BD31-4B8C-83A1-F6EECF244321}">
                <p14:modId xmlns:p14="http://schemas.microsoft.com/office/powerpoint/2010/main" val="1164184828"/>
              </p:ext>
            </p:extLst>
          </p:nvPr>
        </p:nvGraphicFramePr>
        <p:xfrm>
          <a:off x="-1" y="-1"/>
          <a:ext cx="4128247" cy="6449239"/>
        </p:xfrm>
        <a:graphic>
          <a:graphicData uri="http://schemas.openxmlformats.org/presentationml/2006/ole">
            <mc:AlternateContent xmlns:mc="http://schemas.openxmlformats.org/markup-compatibility/2006">
              <mc:Choice xmlns:v="urn:schemas-microsoft-com:vml" Requires="v">
                <p:oleObj r:id="rId4" imgW="5701320" imgH="8876160" progId="">
                  <p:embed/>
                </p:oleObj>
              </mc:Choice>
              <mc:Fallback>
                <p:oleObj r:id="rId4" imgW="5701320" imgH="8876160" progId="">
                  <p:embed/>
                  <p:pic>
                    <p:nvPicPr>
                      <p:cNvPr id="2" name="Object 1">
                        <a:extLst>
                          <a:ext uri="{FF2B5EF4-FFF2-40B4-BE49-F238E27FC236}">
                            <a16:creationId xmlns:a16="http://schemas.microsoft.com/office/drawing/2014/main" id="{86A75BE4-BEF3-4FED-997B-9515B43BA80B}"/>
                          </a:ext>
                        </a:extLst>
                      </p:cNvPr>
                      <p:cNvPicPr/>
                      <p:nvPr/>
                    </p:nvPicPr>
                    <p:blipFill>
                      <a:blip r:embed="rId5"/>
                      <a:stretch>
                        <a:fillRect/>
                      </a:stretch>
                    </p:blipFill>
                    <p:spPr>
                      <a:xfrm>
                        <a:off x="-1" y="-1"/>
                        <a:ext cx="4128247" cy="6449239"/>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AFE5A8F2-058E-41F1-8AE1-D1C249F7B2EF}"/>
              </a:ext>
            </a:extLst>
          </p:cNvPr>
          <p:cNvSpPr txBox="1"/>
          <p:nvPr/>
        </p:nvSpPr>
        <p:spPr>
          <a:xfrm>
            <a:off x="4201169" y="1615203"/>
            <a:ext cx="7581577" cy="938719"/>
          </a:xfrm>
          <a:prstGeom prst="rect">
            <a:avLst/>
          </a:prstGeom>
          <a:noFill/>
        </p:spPr>
        <p:txBody>
          <a:bodyPr wrap="square" rtlCol="0">
            <a:spAutoFit/>
          </a:bodyPr>
          <a:lstStyle/>
          <a:p>
            <a:r>
              <a:rPr lang="en-US" sz="5500" dirty="0">
                <a:solidFill>
                  <a:srgbClr val="002E7B"/>
                </a:solidFill>
              </a:rPr>
              <a:t>School Improvement Plan</a:t>
            </a:r>
          </a:p>
        </p:txBody>
      </p:sp>
    </p:spTree>
    <p:extLst>
      <p:ext uri="{BB962C8B-B14F-4D97-AF65-F5344CB8AC3E}">
        <p14:creationId xmlns:p14="http://schemas.microsoft.com/office/powerpoint/2010/main" val="481244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81514B-C7BC-C5DD-C12B-673ED4EF9268}"/>
              </a:ext>
            </a:extLst>
          </p:cNvPr>
          <p:cNvSpPr>
            <a:spLocks noGrp="1"/>
          </p:cNvSpPr>
          <p:nvPr>
            <p:ph type="title"/>
          </p:nvPr>
        </p:nvSpPr>
        <p:spPr>
          <a:xfrm>
            <a:off x="639656" y="650040"/>
            <a:ext cx="10909640" cy="1368614"/>
          </a:xfrm>
        </p:spPr>
        <p:txBody>
          <a:bodyPr vert="horz" lIns="91440" tIns="45720" rIns="91440" bIns="45720" rtlCol="0" anchor="ctr">
            <a:noAutofit/>
          </a:bodyPr>
          <a:lstStyle/>
          <a:p>
            <a:pPr algn="ctr"/>
            <a:r>
              <a:rPr lang="en-US" sz="3600" dirty="0"/>
              <a:t>Georgia Milestones Results </a:t>
            </a:r>
          </a:p>
        </p:txBody>
      </p:sp>
      <p:sp>
        <p:nvSpPr>
          <p:cNvPr id="45"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9E738EE-EA9D-69B6-DB18-963EACBEF72A}"/>
              </a:ext>
            </a:extLst>
          </p:cNvPr>
          <p:cNvSpPr txBox="1"/>
          <p:nvPr/>
        </p:nvSpPr>
        <p:spPr>
          <a:xfrm>
            <a:off x="48706" y="96200"/>
            <a:ext cx="7880279" cy="769441"/>
          </a:xfrm>
          <a:prstGeom prst="rect">
            <a:avLst/>
          </a:prstGeom>
          <a:noFill/>
        </p:spPr>
        <p:txBody>
          <a:bodyPr wrap="square" rtlCol="0">
            <a:spAutoFit/>
          </a:bodyPr>
          <a:lstStyle/>
          <a:p>
            <a:r>
              <a:rPr lang="en-US" sz="4400" dirty="0">
                <a:solidFill>
                  <a:schemeClr val="accent1">
                    <a:lumMod val="75000"/>
                  </a:schemeClr>
                </a:solidFill>
                <a:cs typeface="Times New Roman" panose="02020603050405020304" pitchFamily="18" charset="0"/>
              </a:rPr>
              <a:t>Needs Assessment</a:t>
            </a:r>
          </a:p>
        </p:txBody>
      </p:sp>
      <p:pic>
        <p:nvPicPr>
          <p:cNvPr id="3" name="Picture 2">
            <a:extLst>
              <a:ext uri="{FF2B5EF4-FFF2-40B4-BE49-F238E27FC236}">
                <a16:creationId xmlns:a16="http://schemas.microsoft.com/office/drawing/2014/main" id="{968AEF5E-0CB6-5B6C-2D42-17FAD7ACB039}"/>
              </a:ext>
            </a:extLst>
          </p:cNvPr>
          <p:cNvPicPr>
            <a:picLocks noChangeAspect="1"/>
          </p:cNvPicPr>
          <p:nvPr/>
        </p:nvPicPr>
        <p:blipFill>
          <a:blip r:embed="rId2"/>
          <a:stretch>
            <a:fillRect/>
          </a:stretch>
        </p:blipFill>
        <p:spPr>
          <a:xfrm>
            <a:off x="1143000" y="2431279"/>
            <a:ext cx="9859786" cy="4176505"/>
          </a:xfrm>
          <a:prstGeom prst="rect">
            <a:avLst/>
          </a:prstGeom>
        </p:spPr>
      </p:pic>
      <p:sp>
        <p:nvSpPr>
          <p:cNvPr id="6" name="TextBox 5">
            <a:extLst>
              <a:ext uri="{FF2B5EF4-FFF2-40B4-BE49-F238E27FC236}">
                <a16:creationId xmlns:a16="http://schemas.microsoft.com/office/drawing/2014/main" id="{589A3E19-6C9A-1FC8-DDE2-A6C603F2AD25}"/>
              </a:ext>
            </a:extLst>
          </p:cNvPr>
          <p:cNvSpPr txBox="1"/>
          <p:nvPr/>
        </p:nvSpPr>
        <p:spPr>
          <a:xfrm>
            <a:off x="884671" y="2042563"/>
            <a:ext cx="11768858" cy="276999"/>
          </a:xfrm>
          <a:prstGeom prst="rect">
            <a:avLst/>
          </a:prstGeom>
          <a:noFill/>
        </p:spPr>
        <p:txBody>
          <a:bodyPr wrap="square" rtlCol="0">
            <a:spAutoFit/>
          </a:bodyPr>
          <a:lstStyle/>
          <a:p>
            <a:r>
              <a:rPr lang="en-US" sz="1200" dirty="0"/>
              <a:t>Data shows student achievement levels on EOG for all tested students who have been enrolled in the school for the previous year, at least two years, three years, and four years.</a:t>
            </a:r>
          </a:p>
        </p:txBody>
      </p:sp>
    </p:spTree>
    <p:extLst>
      <p:ext uri="{BB962C8B-B14F-4D97-AF65-F5344CB8AC3E}">
        <p14:creationId xmlns:p14="http://schemas.microsoft.com/office/powerpoint/2010/main" val="2901390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3E6697-28C1-C128-6E50-644F6AEA78DA}"/>
              </a:ext>
            </a:extLst>
          </p:cNvPr>
          <p:cNvSpPr>
            <a:spLocks noGrp="1"/>
          </p:cNvSpPr>
          <p:nvPr>
            <p:ph type="title"/>
          </p:nvPr>
        </p:nvSpPr>
        <p:spPr>
          <a:xfrm>
            <a:off x="639656" y="702186"/>
            <a:ext cx="10909640" cy="1368614"/>
          </a:xfrm>
        </p:spPr>
        <p:txBody>
          <a:bodyPr vert="horz" lIns="91440" tIns="45720" rIns="91440" bIns="45720" rtlCol="0" anchor="ctr">
            <a:noAutofit/>
          </a:bodyPr>
          <a:lstStyle/>
          <a:p>
            <a:pPr algn="ctr"/>
            <a:r>
              <a:rPr lang="en-US" sz="3600" dirty="0"/>
              <a:t>Georgia Milestones Results </a:t>
            </a:r>
          </a:p>
        </p:txBody>
      </p:sp>
      <p:sp>
        <p:nvSpPr>
          <p:cNvPr id="13"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B87FF62-8B6D-B65F-AB3F-B8C9D89D954A}"/>
              </a:ext>
            </a:extLst>
          </p:cNvPr>
          <p:cNvSpPr txBox="1"/>
          <p:nvPr/>
        </p:nvSpPr>
        <p:spPr>
          <a:xfrm>
            <a:off x="263263" y="19966"/>
            <a:ext cx="7880279" cy="769441"/>
          </a:xfrm>
          <a:prstGeom prst="rect">
            <a:avLst/>
          </a:prstGeom>
          <a:noFill/>
        </p:spPr>
        <p:txBody>
          <a:bodyPr wrap="square" rtlCol="0">
            <a:spAutoFit/>
          </a:bodyPr>
          <a:lstStyle/>
          <a:p>
            <a:r>
              <a:rPr lang="en-US" sz="4400" dirty="0">
                <a:solidFill>
                  <a:schemeClr val="accent1">
                    <a:lumMod val="75000"/>
                  </a:schemeClr>
                </a:solidFill>
                <a:cs typeface="Times New Roman" panose="02020603050405020304" pitchFamily="18" charset="0"/>
              </a:rPr>
              <a:t>Needs Assessment</a:t>
            </a:r>
          </a:p>
        </p:txBody>
      </p:sp>
      <p:pic>
        <p:nvPicPr>
          <p:cNvPr id="6" name="Content Placeholder 5">
            <a:extLst>
              <a:ext uri="{FF2B5EF4-FFF2-40B4-BE49-F238E27FC236}">
                <a16:creationId xmlns:a16="http://schemas.microsoft.com/office/drawing/2014/main" id="{B240E506-06BB-2970-A902-F4F1D6C8F026}"/>
              </a:ext>
            </a:extLst>
          </p:cNvPr>
          <p:cNvPicPr>
            <a:picLocks noGrp="1" noChangeAspect="1"/>
          </p:cNvPicPr>
          <p:nvPr>
            <p:ph idx="1"/>
          </p:nvPr>
        </p:nvPicPr>
        <p:blipFill>
          <a:blip r:embed="rId2"/>
          <a:stretch>
            <a:fillRect/>
          </a:stretch>
        </p:blipFill>
        <p:spPr>
          <a:xfrm>
            <a:off x="885825" y="2308925"/>
            <a:ext cx="10268046" cy="4310950"/>
          </a:xfrm>
          <a:prstGeom prst="rect">
            <a:avLst/>
          </a:prstGeom>
        </p:spPr>
      </p:pic>
      <p:sp>
        <p:nvSpPr>
          <p:cNvPr id="9" name="TextBox 8">
            <a:extLst>
              <a:ext uri="{FF2B5EF4-FFF2-40B4-BE49-F238E27FC236}">
                <a16:creationId xmlns:a16="http://schemas.microsoft.com/office/drawing/2014/main" id="{47C262D1-EF4D-D439-7C40-568118E3CCB6}"/>
              </a:ext>
            </a:extLst>
          </p:cNvPr>
          <p:cNvSpPr txBox="1"/>
          <p:nvPr/>
        </p:nvSpPr>
        <p:spPr>
          <a:xfrm>
            <a:off x="885825" y="1932300"/>
            <a:ext cx="11768858" cy="276999"/>
          </a:xfrm>
          <a:prstGeom prst="rect">
            <a:avLst/>
          </a:prstGeom>
          <a:noFill/>
        </p:spPr>
        <p:txBody>
          <a:bodyPr wrap="square" rtlCol="0">
            <a:spAutoFit/>
          </a:bodyPr>
          <a:lstStyle/>
          <a:p>
            <a:r>
              <a:rPr lang="en-US" sz="1200" dirty="0"/>
              <a:t>Data shows student achievement levels on EOG for all tested students who have been enrolled in the school for the previous year, at least two years, three years, and four years.</a:t>
            </a:r>
          </a:p>
        </p:txBody>
      </p:sp>
    </p:spTree>
    <p:extLst>
      <p:ext uri="{BB962C8B-B14F-4D97-AF65-F5344CB8AC3E}">
        <p14:creationId xmlns:p14="http://schemas.microsoft.com/office/powerpoint/2010/main" val="1956407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3E6697-28C1-C128-6E50-644F6AEA78DA}"/>
              </a:ext>
            </a:extLst>
          </p:cNvPr>
          <p:cNvSpPr>
            <a:spLocks noGrp="1"/>
          </p:cNvSpPr>
          <p:nvPr>
            <p:ph type="title"/>
          </p:nvPr>
        </p:nvSpPr>
        <p:spPr>
          <a:xfrm>
            <a:off x="639656" y="702186"/>
            <a:ext cx="10909640" cy="1368614"/>
          </a:xfrm>
        </p:spPr>
        <p:txBody>
          <a:bodyPr vert="horz" lIns="91440" tIns="45720" rIns="91440" bIns="45720" rtlCol="0" anchor="ctr">
            <a:noAutofit/>
          </a:bodyPr>
          <a:lstStyle/>
          <a:p>
            <a:pPr algn="ctr"/>
            <a:r>
              <a:rPr lang="en-US" sz="3600" dirty="0"/>
              <a:t>Georgia Milestones Results </a:t>
            </a:r>
          </a:p>
        </p:txBody>
      </p:sp>
      <p:sp>
        <p:nvSpPr>
          <p:cNvPr id="13"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B87FF62-8B6D-B65F-AB3F-B8C9D89D954A}"/>
              </a:ext>
            </a:extLst>
          </p:cNvPr>
          <p:cNvSpPr txBox="1"/>
          <p:nvPr/>
        </p:nvSpPr>
        <p:spPr>
          <a:xfrm>
            <a:off x="263263" y="19966"/>
            <a:ext cx="7880279" cy="769441"/>
          </a:xfrm>
          <a:prstGeom prst="rect">
            <a:avLst/>
          </a:prstGeom>
          <a:noFill/>
        </p:spPr>
        <p:txBody>
          <a:bodyPr wrap="square" rtlCol="0">
            <a:spAutoFit/>
          </a:bodyPr>
          <a:lstStyle/>
          <a:p>
            <a:r>
              <a:rPr lang="en-US" sz="4400" dirty="0">
                <a:solidFill>
                  <a:schemeClr val="accent1">
                    <a:lumMod val="75000"/>
                  </a:schemeClr>
                </a:solidFill>
                <a:cs typeface="Times New Roman" panose="02020603050405020304" pitchFamily="18" charset="0"/>
              </a:rPr>
              <a:t>Needs Assessment</a:t>
            </a:r>
          </a:p>
        </p:txBody>
      </p:sp>
      <p:pic>
        <p:nvPicPr>
          <p:cNvPr id="5" name="Content Placeholder 4">
            <a:extLst>
              <a:ext uri="{FF2B5EF4-FFF2-40B4-BE49-F238E27FC236}">
                <a16:creationId xmlns:a16="http://schemas.microsoft.com/office/drawing/2014/main" id="{BB32AB4A-611C-52F3-5299-B99B9BEF78B3}"/>
              </a:ext>
            </a:extLst>
          </p:cNvPr>
          <p:cNvPicPr>
            <a:picLocks noGrp="1" noChangeAspect="1"/>
          </p:cNvPicPr>
          <p:nvPr>
            <p:ph idx="1"/>
          </p:nvPr>
        </p:nvPicPr>
        <p:blipFill>
          <a:blip r:embed="rId2"/>
          <a:stretch>
            <a:fillRect/>
          </a:stretch>
        </p:blipFill>
        <p:spPr>
          <a:xfrm>
            <a:off x="876300" y="2311834"/>
            <a:ext cx="10114466" cy="4305131"/>
          </a:xfrm>
          <a:prstGeom prst="rect">
            <a:avLst/>
          </a:prstGeom>
        </p:spPr>
      </p:pic>
      <p:sp>
        <p:nvSpPr>
          <p:cNvPr id="6" name="TextBox 5">
            <a:extLst>
              <a:ext uri="{FF2B5EF4-FFF2-40B4-BE49-F238E27FC236}">
                <a16:creationId xmlns:a16="http://schemas.microsoft.com/office/drawing/2014/main" id="{F6109DBB-C531-2F19-E11B-08206AE072AB}"/>
              </a:ext>
            </a:extLst>
          </p:cNvPr>
          <p:cNvSpPr txBox="1"/>
          <p:nvPr/>
        </p:nvSpPr>
        <p:spPr>
          <a:xfrm>
            <a:off x="720872" y="1971505"/>
            <a:ext cx="11768858" cy="276999"/>
          </a:xfrm>
          <a:prstGeom prst="rect">
            <a:avLst/>
          </a:prstGeom>
          <a:noFill/>
        </p:spPr>
        <p:txBody>
          <a:bodyPr wrap="square" rtlCol="0">
            <a:spAutoFit/>
          </a:bodyPr>
          <a:lstStyle/>
          <a:p>
            <a:r>
              <a:rPr lang="en-US" sz="1200" dirty="0"/>
              <a:t>Data shows student achievement levels on EOG for all tested students who have been enrolled in the school for the previous year, at least two years, three years, and four years.</a:t>
            </a:r>
          </a:p>
        </p:txBody>
      </p:sp>
    </p:spTree>
    <p:extLst>
      <p:ext uri="{BB962C8B-B14F-4D97-AF65-F5344CB8AC3E}">
        <p14:creationId xmlns:p14="http://schemas.microsoft.com/office/powerpoint/2010/main" val="3622317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81514B-C7BC-C5DD-C12B-673ED4EF9268}"/>
              </a:ext>
            </a:extLst>
          </p:cNvPr>
          <p:cNvSpPr>
            <a:spLocks noGrp="1"/>
          </p:cNvSpPr>
          <p:nvPr>
            <p:ph type="title"/>
          </p:nvPr>
        </p:nvSpPr>
        <p:spPr>
          <a:xfrm>
            <a:off x="639655" y="826973"/>
            <a:ext cx="10909640" cy="1368614"/>
          </a:xfrm>
        </p:spPr>
        <p:txBody>
          <a:bodyPr vert="horz" lIns="91440" tIns="45720" rIns="91440" bIns="45720" rtlCol="0" anchor="ctr">
            <a:noAutofit/>
          </a:bodyPr>
          <a:lstStyle/>
          <a:p>
            <a:pPr algn="ctr"/>
            <a:r>
              <a:rPr lang="en-US" sz="3600" dirty="0"/>
              <a:t>Georgia Milestones Results </a:t>
            </a:r>
          </a:p>
        </p:txBody>
      </p:sp>
      <p:sp>
        <p:nvSpPr>
          <p:cNvPr id="45"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9E738EE-EA9D-69B6-DB18-963EACBEF72A}"/>
              </a:ext>
            </a:extLst>
          </p:cNvPr>
          <p:cNvSpPr txBox="1"/>
          <p:nvPr/>
        </p:nvSpPr>
        <p:spPr>
          <a:xfrm>
            <a:off x="48706" y="96200"/>
            <a:ext cx="7880279" cy="769441"/>
          </a:xfrm>
          <a:prstGeom prst="rect">
            <a:avLst/>
          </a:prstGeom>
          <a:noFill/>
        </p:spPr>
        <p:txBody>
          <a:bodyPr wrap="square" rtlCol="0">
            <a:spAutoFit/>
          </a:bodyPr>
          <a:lstStyle/>
          <a:p>
            <a:r>
              <a:rPr lang="en-US" sz="4400" dirty="0">
                <a:solidFill>
                  <a:schemeClr val="accent1">
                    <a:lumMod val="75000"/>
                  </a:schemeClr>
                </a:solidFill>
                <a:cs typeface="Times New Roman" panose="02020603050405020304" pitchFamily="18" charset="0"/>
              </a:rPr>
              <a:t>Needs Assessment</a:t>
            </a:r>
          </a:p>
        </p:txBody>
      </p:sp>
      <p:pic>
        <p:nvPicPr>
          <p:cNvPr id="4" name="Picture 3">
            <a:extLst>
              <a:ext uri="{FF2B5EF4-FFF2-40B4-BE49-F238E27FC236}">
                <a16:creationId xmlns:a16="http://schemas.microsoft.com/office/drawing/2014/main" id="{63233BCF-72B6-0B2E-ECFE-0879F63A8306}"/>
              </a:ext>
            </a:extLst>
          </p:cNvPr>
          <p:cNvPicPr>
            <a:picLocks noChangeAspect="1"/>
          </p:cNvPicPr>
          <p:nvPr/>
        </p:nvPicPr>
        <p:blipFill>
          <a:blip r:embed="rId2"/>
          <a:stretch>
            <a:fillRect/>
          </a:stretch>
        </p:blipFill>
        <p:spPr>
          <a:xfrm>
            <a:off x="1251744" y="2572494"/>
            <a:ext cx="9685463" cy="4122530"/>
          </a:xfrm>
          <a:prstGeom prst="rect">
            <a:avLst/>
          </a:prstGeom>
        </p:spPr>
      </p:pic>
      <p:sp>
        <p:nvSpPr>
          <p:cNvPr id="5" name="TextBox 4">
            <a:extLst>
              <a:ext uri="{FF2B5EF4-FFF2-40B4-BE49-F238E27FC236}">
                <a16:creationId xmlns:a16="http://schemas.microsoft.com/office/drawing/2014/main" id="{6A7BCFE7-B7C2-08D7-D59C-C2F4F02955BC}"/>
              </a:ext>
            </a:extLst>
          </p:cNvPr>
          <p:cNvSpPr txBox="1"/>
          <p:nvPr/>
        </p:nvSpPr>
        <p:spPr>
          <a:xfrm>
            <a:off x="884671" y="2159907"/>
            <a:ext cx="11768858" cy="276999"/>
          </a:xfrm>
          <a:prstGeom prst="rect">
            <a:avLst/>
          </a:prstGeom>
          <a:noFill/>
        </p:spPr>
        <p:txBody>
          <a:bodyPr wrap="square" rtlCol="0">
            <a:spAutoFit/>
          </a:bodyPr>
          <a:lstStyle/>
          <a:p>
            <a:r>
              <a:rPr lang="en-US" sz="1200" dirty="0"/>
              <a:t>Data shows student achievement levels on EOG for all tested students who have been enrolled in the school for the previous year, at least two years, three years, and four years.</a:t>
            </a:r>
          </a:p>
        </p:txBody>
      </p:sp>
    </p:spTree>
    <p:extLst>
      <p:ext uri="{BB962C8B-B14F-4D97-AF65-F5344CB8AC3E}">
        <p14:creationId xmlns:p14="http://schemas.microsoft.com/office/powerpoint/2010/main" val="254476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19"/>
          <p:cNvPicPr preferRelativeResize="0"/>
          <p:nvPr/>
        </p:nvPicPr>
        <p:blipFill rotWithShape="1">
          <a:blip r:embed="rId3">
            <a:alphaModFix/>
          </a:blip>
          <a:srcRect/>
          <a:stretch/>
        </p:blipFill>
        <p:spPr>
          <a:xfrm>
            <a:off x="1715779" y="116620"/>
            <a:ext cx="1274295" cy="1759287"/>
          </a:xfrm>
          <a:prstGeom prst="rect">
            <a:avLst/>
          </a:prstGeom>
          <a:noFill/>
          <a:ln>
            <a:noFill/>
          </a:ln>
        </p:spPr>
      </p:pic>
      <p:sp>
        <p:nvSpPr>
          <p:cNvPr id="135" name="Google Shape;135;p19"/>
          <p:cNvSpPr txBox="1"/>
          <p:nvPr/>
        </p:nvSpPr>
        <p:spPr>
          <a:xfrm>
            <a:off x="100733" y="296112"/>
            <a:ext cx="1526793" cy="12439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chemeClr val="dk1"/>
                </a:solidFill>
                <a:latin typeface="+mn-lt"/>
                <a:ea typeface="Calibri"/>
                <a:cs typeface="Calibri"/>
                <a:sym typeface="Calibri"/>
              </a:rPr>
              <a:t>Strategic Plan: </a:t>
            </a:r>
          </a:p>
          <a:p>
            <a:pPr marL="0" marR="0" lvl="0" indent="0" algn="l" rtl="0">
              <a:spcBef>
                <a:spcPts val="0"/>
              </a:spcBef>
              <a:spcAft>
                <a:spcPts val="0"/>
              </a:spcAft>
              <a:buNone/>
            </a:pPr>
            <a:r>
              <a:rPr lang="en-US" sz="1600" b="1" dirty="0">
                <a:solidFill>
                  <a:schemeClr val="dk1"/>
                </a:solidFill>
                <a:latin typeface="+mn-lt"/>
                <a:cs typeface="Calibri"/>
                <a:sym typeface="Calibri"/>
              </a:rPr>
              <a:t>Lockheed ES</a:t>
            </a:r>
            <a:endParaRPr sz="1100" dirty="0">
              <a:latin typeface="+mn-lt"/>
            </a:endParaRPr>
          </a:p>
        </p:txBody>
      </p:sp>
      <p:sp>
        <p:nvSpPr>
          <p:cNvPr id="136" name="Google Shape;136;p19"/>
          <p:cNvSpPr/>
          <p:nvPr/>
        </p:nvSpPr>
        <p:spPr>
          <a:xfrm rot="-5400000">
            <a:off x="-725016" y="3003043"/>
            <a:ext cx="2696218" cy="738141"/>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Calibri"/>
                <a:ea typeface="Calibri"/>
                <a:cs typeface="Calibri"/>
                <a:sym typeface="Calibri"/>
              </a:rPr>
              <a:t>Outcomes/Goals: </a:t>
            </a:r>
            <a:r>
              <a:rPr lang="en-US" sz="1600">
                <a:solidFill>
                  <a:schemeClr val="lt1"/>
                </a:solidFill>
                <a:latin typeface="Calibri"/>
                <a:ea typeface="Calibri"/>
                <a:cs typeface="Calibri"/>
                <a:sym typeface="Calibri"/>
              </a:rPr>
              <a:t>What will success look like for our school? (Smart Goals)</a:t>
            </a:r>
            <a:endParaRPr/>
          </a:p>
        </p:txBody>
      </p:sp>
      <p:sp>
        <p:nvSpPr>
          <p:cNvPr id="137" name="Google Shape;137;p19"/>
          <p:cNvSpPr/>
          <p:nvPr/>
        </p:nvSpPr>
        <p:spPr>
          <a:xfrm rot="-5400000">
            <a:off x="-402805" y="5433572"/>
            <a:ext cx="2051801" cy="738143"/>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Calibri"/>
                <a:ea typeface="Calibri"/>
                <a:cs typeface="Calibri"/>
                <a:sym typeface="Calibri"/>
              </a:rPr>
              <a:t>Initiatives: </a:t>
            </a:r>
            <a:r>
              <a:rPr lang="en-US" sz="1600">
                <a:solidFill>
                  <a:schemeClr val="lt1"/>
                </a:solidFill>
                <a:latin typeface="Calibri"/>
                <a:ea typeface="Calibri"/>
                <a:cs typeface="Calibri"/>
                <a:sym typeface="Calibri"/>
              </a:rPr>
              <a:t>What will we do to achieve success?</a:t>
            </a:r>
            <a:endParaRPr/>
          </a:p>
        </p:txBody>
      </p:sp>
      <p:sp>
        <p:nvSpPr>
          <p:cNvPr id="138" name="Google Shape;138;p19"/>
          <p:cNvSpPr/>
          <p:nvPr/>
        </p:nvSpPr>
        <p:spPr>
          <a:xfrm>
            <a:off x="1104300" y="4765020"/>
            <a:ext cx="2651760" cy="1005840"/>
          </a:xfrm>
          <a:prstGeom prst="rect">
            <a:avLst/>
          </a:prstGeom>
          <a:solidFill>
            <a:srgbClr val="99CCFF">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chemeClr val="dk1"/>
                </a:solidFill>
                <a:latin typeface="Arial"/>
                <a:ea typeface="Arial"/>
                <a:cs typeface="Arial"/>
                <a:sym typeface="Arial"/>
              </a:rPr>
              <a:t>Structured Literacy</a:t>
            </a:r>
            <a:endParaRPr dirty="0"/>
          </a:p>
          <a:p>
            <a:pPr marL="0" marR="0" lvl="0" indent="0" algn="ctr" rtl="0">
              <a:spcBef>
                <a:spcPts val="0"/>
              </a:spcBef>
              <a:spcAft>
                <a:spcPts val="0"/>
              </a:spcAft>
              <a:buNone/>
            </a:pPr>
            <a:r>
              <a:rPr lang="en-US" sz="1200" dirty="0">
                <a:solidFill>
                  <a:srgbClr val="000000"/>
                </a:solidFill>
                <a:latin typeface="Arial"/>
                <a:ea typeface="Arial"/>
                <a:cs typeface="Arial"/>
                <a:sym typeface="Arial"/>
              </a:rPr>
              <a:t>Implement Science of Reading &amp; literacy instructional strategies that utilizes researched based strategies to address individual student needs</a:t>
            </a:r>
            <a:endParaRPr sz="1200" dirty="0">
              <a:solidFill>
                <a:schemeClr val="dk1"/>
              </a:solidFill>
              <a:latin typeface="Arial"/>
              <a:ea typeface="Arial"/>
              <a:cs typeface="Arial"/>
              <a:sym typeface="Arial"/>
            </a:endParaRPr>
          </a:p>
        </p:txBody>
      </p:sp>
      <p:sp>
        <p:nvSpPr>
          <p:cNvPr id="139" name="Google Shape;139;p19"/>
          <p:cNvSpPr/>
          <p:nvPr/>
        </p:nvSpPr>
        <p:spPr>
          <a:xfrm>
            <a:off x="1104300" y="5822703"/>
            <a:ext cx="2651760" cy="1005840"/>
          </a:xfrm>
          <a:prstGeom prst="rect">
            <a:avLst/>
          </a:prstGeom>
          <a:solidFill>
            <a:srgbClr val="99CCFF">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chemeClr val="dk1"/>
                </a:solidFill>
                <a:ea typeface="Arial"/>
                <a:cs typeface="Arial"/>
                <a:sym typeface="Arial"/>
              </a:rPr>
              <a:t>Balanced Math Framework</a:t>
            </a:r>
            <a:endParaRPr sz="1600" dirty="0"/>
          </a:p>
          <a:p>
            <a:pPr marL="0" marR="0" lvl="0" indent="0" algn="ctr" rtl="0">
              <a:spcBef>
                <a:spcPts val="0"/>
              </a:spcBef>
              <a:spcAft>
                <a:spcPts val="0"/>
              </a:spcAft>
              <a:buNone/>
            </a:pPr>
            <a:r>
              <a:rPr lang="en-US" sz="1200" dirty="0">
                <a:solidFill>
                  <a:srgbClr val="000000"/>
                </a:solidFill>
                <a:latin typeface="Arial"/>
                <a:ea typeface="Arial"/>
                <a:cs typeface="Arial"/>
                <a:sym typeface="Arial"/>
              </a:rPr>
              <a:t>Implement math instruction that helps students build the computational and conceptual skills needed to solve complex problems</a:t>
            </a:r>
            <a:endParaRPr sz="1200" b="1" dirty="0">
              <a:solidFill>
                <a:schemeClr val="dk1"/>
              </a:solidFill>
              <a:latin typeface="Arial"/>
              <a:ea typeface="Arial"/>
              <a:cs typeface="Arial"/>
              <a:sym typeface="Arial"/>
            </a:endParaRPr>
          </a:p>
        </p:txBody>
      </p:sp>
      <p:sp>
        <p:nvSpPr>
          <p:cNvPr id="140" name="Google Shape;140;p19"/>
          <p:cNvSpPr/>
          <p:nvPr/>
        </p:nvSpPr>
        <p:spPr>
          <a:xfrm>
            <a:off x="1104300" y="2017881"/>
            <a:ext cx="2651760" cy="1325880"/>
          </a:xfrm>
          <a:prstGeom prst="rect">
            <a:avLst/>
          </a:prstGeom>
          <a:solidFill>
            <a:srgbClr val="99CC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dirty="0">
              <a:solidFill>
                <a:schemeClr val="dk1"/>
              </a:solidFill>
              <a:latin typeface="Arial"/>
              <a:ea typeface="Arial"/>
              <a:cs typeface="Arial"/>
              <a:sym typeface="Arial"/>
            </a:endParaRPr>
          </a:p>
          <a:p>
            <a:pPr marL="0" marR="0" lvl="0" indent="0" algn="ctr" rtl="0">
              <a:spcBef>
                <a:spcPts val="0"/>
              </a:spcBef>
              <a:spcAft>
                <a:spcPts val="0"/>
              </a:spcAft>
              <a:buNone/>
            </a:pPr>
            <a:r>
              <a:rPr lang="en-US" sz="1200" b="1" dirty="0">
                <a:solidFill>
                  <a:schemeClr val="dk1"/>
                </a:solidFill>
                <a:latin typeface="Arial"/>
                <a:ea typeface="Arial"/>
                <a:cs typeface="Arial"/>
                <a:sym typeface="Arial"/>
              </a:rPr>
              <a:t> Increase the percentage of 3</a:t>
            </a:r>
            <a:r>
              <a:rPr lang="en-US" sz="1200" b="1" baseline="30000" dirty="0">
                <a:solidFill>
                  <a:schemeClr val="dk1"/>
                </a:solidFill>
                <a:latin typeface="Arial"/>
                <a:ea typeface="Arial"/>
                <a:cs typeface="Arial"/>
                <a:sym typeface="Arial"/>
              </a:rPr>
              <a:t>rd</a:t>
            </a:r>
            <a:r>
              <a:rPr lang="en-US" sz="1200" b="1" dirty="0">
                <a:solidFill>
                  <a:schemeClr val="dk1"/>
                </a:solidFill>
                <a:latin typeface="Arial"/>
                <a:ea typeface="Arial"/>
                <a:cs typeface="Arial"/>
                <a:sym typeface="Arial"/>
              </a:rPr>
              <a:t> -5</a:t>
            </a:r>
            <a:r>
              <a:rPr lang="en-US" sz="1200" b="1" baseline="30000" dirty="0">
                <a:solidFill>
                  <a:schemeClr val="dk1"/>
                </a:solidFill>
                <a:latin typeface="Arial"/>
                <a:ea typeface="Arial"/>
                <a:cs typeface="Arial"/>
                <a:sym typeface="Arial"/>
              </a:rPr>
              <a:t>TH</a:t>
            </a:r>
            <a:r>
              <a:rPr lang="en-US" sz="1200" b="1" dirty="0">
                <a:solidFill>
                  <a:schemeClr val="dk1"/>
                </a:solidFill>
                <a:latin typeface="Arial"/>
                <a:ea typeface="Arial"/>
                <a:cs typeface="Arial"/>
                <a:sym typeface="Arial"/>
              </a:rPr>
              <a:t> grade students who remained enrolled for 3+ years to at or above grade level proficiency in ELA by 10%+ on the Spring EOG Assessment </a:t>
            </a:r>
            <a:endParaRPr dirty="0"/>
          </a:p>
          <a:p>
            <a:pPr marL="0" marR="0" lvl="0" indent="0" algn="ctr" rtl="0">
              <a:spcBef>
                <a:spcPts val="0"/>
              </a:spcBef>
              <a:spcAft>
                <a:spcPts val="0"/>
              </a:spcAft>
              <a:buNone/>
            </a:pPr>
            <a:r>
              <a:rPr lang="en-US" sz="1200" dirty="0">
                <a:solidFill>
                  <a:schemeClr val="dk1"/>
                </a:solidFill>
                <a:latin typeface="Arial"/>
                <a:ea typeface="Arial"/>
                <a:cs typeface="Arial"/>
                <a:sym typeface="Arial"/>
              </a:rPr>
              <a:t> </a:t>
            </a:r>
            <a:endParaRPr sz="1200" dirty="0">
              <a:solidFill>
                <a:schemeClr val="dk1"/>
              </a:solidFill>
              <a:latin typeface="Arial"/>
              <a:ea typeface="Arial"/>
              <a:cs typeface="Arial"/>
              <a:sym typeface="Arial"/>
            </a:endParaRPr>
          </a:p>
        </p:txBody>
      </p:sp>
      <p:sp>
        <p:nvSpPr>
          <p:cNvPr id="141" name="Google Shape;141;p19"/>
          <p:cNvSpPr/>
          <p:nvPr/>
        </p:nvSpPr>
        <p:spPr>
          <a:xfrm>
            <a:off x="3868197" y="2009576"/>
            <a:ext cx="2651760" cy="1325880"/>
          </a:xfrm>
          <a:prstGeom prst="rect">
            <a:avLst/>
          </a:prstGeom>
          <a:solidFill>
            <a:srgbClr val="FF9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chemeClr val="dk1"/>
                </a:solidFill>
                <a:latin typeface="Arial" panose="020B0604020202020204" pitchFamily="34" charset="0"/>
                <a:ea typeface="Arial"/>
                <a:cs typeface="Arial" panose="020B0604020202020204" pitchFamily="34" charset="0"/>
                <a:sym typeface="Arial"/>
              </a:rPr>
              <a:t>Building Culture &amp; Climate</a:t>
            </a:r>
          </a:p>
          <a:p>
            <a:pPr lvl="0" algn="ctr"/>
            <a:r>
              <a:rPr lang="en-US" sz="1200" dirty="0">
                <a:solidFill>
                  <a:schemeClr val="dk1"/>
                </a:solidFill>
                <a:latin typeface="Arial" panose="020B0604020202020204" pitchFamily="34" charset="0"/>
                <a:cs typeface="Arial" panose="020B0604020202020204" pitchFamily="34" charset="0"/>
              </a:rPr>
              <a:t>Implement strategies that will create a positive and supportive learning environment and improves overall culture and climate </a:t>
            </a:r>
            <a:endParaRPr dirty="0">
              <a:latin typeface="Arial" panose="020B0604020202020204" pitchFamily="34" charset="0"/>
              <a:cs typeface="Arial" panose="020B0604020202020204" pitchFamily="34" charset="0"/>
            </a:endParaRPr>
          </a:p>
        </p:txBody>
      </p:sp>
      <p:sp>
        <p:nvSpPr>
          <p:cNvPr id="142" name="Google Shape;142;p19"/>
          <p:cNvSpPr/>
          <p:nvPr/>
        </p:nvSpPr>
        <p:spPr>
          <a:xfrm>
            <a:off x="3868197" y="4765020"/>
            <a:ext cx="2651760" cy="1005840"/>
          </a:xfrm>
          <a:prstGeom prst="rect">
            <a:avLst/>
          </a:prstGeom>
          <a:solidFill>
            <a:srgbClr val="FF999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rgbClr val="000000"/>
                </a:solidFill>
                <a:latin typeface="Arial" panose="020B0604020202020204" pitchFamily="34" charset="0"/>
                <a:ea typeface="Arial"/>
                <a:cs typeface="Arial" panose="020B0604020202020204" pitchFamily="34" charset="0"/>
                <a:sym typeface="Arial"/>
              </a:rPr>
              <a:t>Transforming School Culture  </a:t>
            </a:r>
          </a:p>
          <a:p>
            <a:pPr marL="0" marR="0" lvl="0" indent="0" algn="ctr" rtl="0">
              <a:spcBef>
                <a:spcPts val="0"/>
              </a:spcBef>
              <a:spcAft>
                <a:spcPts val="0"/>
              </a:spcAft>
              <a:buNone/>
            </a:pPr>
            <a:r>
              <a:rPr lang="en-US" sz="1100" dirty="0">
                <a:latin typeface="Arial" panose="020B0604020202020204" pitchFamily="34" charset="0"/>
                <a:cs typeface="Arial" panose="020B0604020202020204" pitchFamily="34" charset="0"/>
              </a:rPr>
              <a:t>Implement Positive Behavior Interventions and Supports  to create a positive and supportive environment for all stakeholders </a:t>
            </a:r>
            <a:endParaRPr sz="1100" dirty="0">
              <a:solidFill>
                <a:srgbClr val="000000"/>
              </a:solidFill>
              <a:latin typeface="Arial" panose="020B0604020202020204" pitchFamily="34" charset="0"/>
              <a:cs typeface="Arial" panose="020B0604020202020204" pitchFamily="34" charset="0"/>
              <a:sym typeface="Arial"/>
            </a:endParaRPr>
          </a:p>
        </p:txBody>
      </p:sp>
      <p:sp>
        <p:nvSpPr>
          <p:cNvPr id="143" name="Google Shape;143;p19"/>
          <p:cNvSpPr/>
          <p:nvPr/>
        </p:nvSpPr>
        <p:spPr>
          <a:xfrm>
            <a:off x="3868193" y="5822703"/>
            <a:ext cx="2651760" cy="1005840"/>
          </a:xfrm>
          <a:prstGeom prst="rect">
            <a:avLst/>
          </a:prstGeom>
          <a:solidFill>
            <a:srgbClr val="FF999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chemeClr val="dk1"/>
                </a:solidFill>
                <a:latin typeface="Arial" panose="020B0604020202020204" pitchFamily="34" charset="0"/>
                <a:ea typeface="Calibri"/>
                <a:cs typeface="Arial" panose="020B0604020202020204" pitchFamily="34" charset="0"/>
                <a:sym typeface="Calibri"/>
              </a:rPr>
              <a:t>Love. Learn. Lead.</a:t>
            </a:r>
          </a:p>
          <a:p>
            <a:pPr marL="0" marR="0" lvl="0" indent="0" algn="ctr" rtl="0">
              <a:spcBef>
                <a:spcPts val="0"/>
              </a:spcBef>
              <a:spcAft>
                <a:spcPts val="0"/>
              </a:spcAft>
              <a:buNone/>
            </a:pPr>
            <a:r>
              <a:rPr lang="en-US" sz="1200" dirty="0">
                <a:solidFill>
                  <a:schemeClr val="dk1"/>
                </a:solidFill>
                <a:latin typeface="Arial" panose="020B0604020202020204" pitchFamily="34" charset="0"/>
                <a:ea typeface="Calibri"/>
                <a:cs typeface="Arial" panose="020B0604020202020204" pitchFamily="34" charset="0"/>
                <a:sym typeface="Calibri"/>
              </a:rPr>
              <a:t>Implement strategies that will support and engage all staff to increase staff retention </a:t>
            </a:r>
            <a:endParaRPr sz="1200" dirty="0">
              <a:solidFill>
                <a:schemeClr val="dk1"/>
              </a:solidFill>
              <a:latin typeface="Arial" panose="020B0604020202020204" pitchFamily="34" charset="0"/>
              <a:ea typeface="Calibri"/>
              <a:cs typeface="Arial" panose="020B0604020202020204" pitchFamily="34" charset="0"/>
              <a:sym typeface="Calibri"/>
            </a:endParaRPr>
          </a:p>
        </p:txBody>
      </p:sp>
      <p:sp>
        <p:nvSpPr>
          <p:cNvPr id="144" name="Google Shape;144;p19"/>
          <p:cNvSpPr/>
          <p:nvPr/>
        </p:nvSpPr>
        <p:spPr>
          <a:xfrm>
            <a:off x="3868197" y="3387298"/>
            <a:ext cx="2651760" cy="1325880"/>
          </a:xfrm>
          <a:prstGeom prst="rect">
            <a:avLst/>
          </a:prstGeom>
          <a:solidFill>
            <a:srgbClr val="FF9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chemeClr val="dk1"/>
                </a:solidFill>
                <a:latin typeface="Arial" panose="020B0604020202020204" pitchFamily="34" charset="0"/>
                <a:ea typeface="Arial"/>
                <a:cs typeface="Arial" panose="020B0604020202020204" pitchFamily="34" charset="0"/>
                <a:sym typeface="Arial"/>
              </a:rPr>
              <a:t>Staff Retention </a:t>
            </a:r>
            <a:endParaRPr sz="1200" b="1" dirty="0">
              <a:solidFill>
                <a:schemeClr val="dk1"/>
              </a:solidFill>
              <a:latin typeface="Arial" panose="020B0604020202020204" pitchFamily="34" charset="0"/>
              <a:ea typeface="Arial"/>
              <a:cs typeface="Arial" panose="020B0604020202020204" pitchFamily="34" charset="0"/>
              <a:sym typeface="Arial"/>
            </a:endParaRPr>
          </a:p>
          <a:p>
            <a:pPr marL="0" marR="0" lvl="0" indent="0" algn="ctr" rtl="0">
              <a:spcBef>
                <a:spcPts val="0"/>
              </a:spcBef>
              <a:spcAft>
                <a:spcPts val="0"/>
              </a:spcAft>
              <a:buNone/>
            </a:pPr>
            <a:r>
              <a:rPr lang="en-US" sz="1200" dirty="0">
                <a:solidFill>
                  <a:schemeClr val="dk1"/>
                </a:solidFill>
                <a:latin typeface="Arial" panose="020B0604020202020204" pitchFamily="34" charset="0"/>
                <a:ea typeface="Calibri"/>
                <a:cs typeface="Arial" panose="020B0604020202020204" pitchFamily="34" charset="0"/>
                <a:sym typeface="Calibri"/>
              </a:rPr>
              <a:t>Increase the percentage of  highly qualified staff who are retained for the following year</a:t>
            </a:r>
            <a:endParaRPr sz="1200" b="1" dirty="0">
              <a:solidFill>
                <a:schemeClr val="dk1"/>
              </a:solidFill>
              <a:latin typeface="Arial" panose="020B0604020202020204" pitchFamily="34" charset="0"/>
              <a:ea typeface="Arial"/>
              <a:cs typeface="Arial" panose="020B0604020202020204" pitchFamily="34" charset="0"/>
              <a:sym typeface="Arial"/>
            </a:endParaRPr>
          </a:p>
        </p:txBody>
      </p:sp>
      <p:sp>
        <p:nvSpPr>
          <p:cNvPr id="145" name="Google Shape;145;p19"/>
          <p:cNvSpPr/>
          <p:nvPr/>
        </p:nvSpPr>
        <p:spPr>
          <a:xfrm>
            <a:off x="6632094" y="2009576"/>
            <a:ext cx="2651760" cy="1325880"/>
          </a:xfrm>
          <a:prstGeom prst="rect">
            <a:avLst/>
          </a:prstGeom>
          <a:solidFill>
            <a:srgbClr val="99CC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chemeClr val="dk1"/>
                </a:solidFill>
                <a:ea typeface="Arial"/>
                <a:cs typeface="Arial"/>
                <a:sym typeface="Arial"/>
              </a:rPr>
              <a:t>Partnerships: </a:t>
            </a:r>
            <a:endParaRPr dirty="0"/>
          </a:p>
          <a:p>
            <a:pPr marL="0" marR="0" lvl="0" indent="0" algn="ctr" rtl="0">
              <a:spcBef>
                <a:spcPts val="0"/>
              </a:spcBef>
              <a:spcAft>
                <a:spcPts val="0"/>
              </a:spcAft>
              <a:buNone/>
            </a:pPr>
            <a:r>
              <a:rPr lang="en-US" sz="1200" dirty="0">
                <a:solidFill>
                  <a:schemeClr val="dk1"/>
                </a:solidFill>
                <a:latin typeface="Arial"/>
                <a:ea typeface="Arial"/>
                <a:cs typeface="Arial"/>
                <a:sym typeface="Arial"/>
              </a:rPr>
              <a:t>Increase the number of community partnerships that support school initiatives and align to instructional goals </a:t>
            </a:r>
            <a:endParaRPr sz="1200" dirty="0">
              <a:solidFill>
                <a:schemeClr val="dk1"/>
              </a:solidFill>
              <a:latin typeface="Arial"/>
              <a:ea typeface="Arial"/>
              <a:cs typeface="Arial"/>
              <a:sym typeface="Arial"/>
            </a:endParaRPr>
          </a:p>
        </p:txBody>
      </p:sp>
      <p:sp>
        <p:nvSpPr>
          <p:cNvPr id="146" name="Google Shape;146;p19"/>
          <p:cNvSpPr/>
          <p:nvPr/>
        </p:nvSpPr>
        <p:spPr>
          <a:xfrm>
            <a:off x="6632094" y="4765020"/>
            <a:ext cx="2651760" cy="1005840"/>
          </a:xfrm>
          <a:prstGeom prst="rect">
            <a:avLst/>
          </a:prstGeom>
          <a:solidFill>
            <a:srgbClr val="99CC9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chemeClr val="dk1"/>
                </a:solidFill>
                <a:latin typeface="Arial"/>
                <a:ea typeface="Arial"/>
                <a:cs typeface="Arial"/>
                <a:sym typeface="Arial"/>
              </a:rPr>
              <a:t> </a:t>
            </a:r>
            <a:r>
              <a:rPr lang="en-US" sz="1200" b="1" dirty="0">
                <a:solidFill>
                  <a:schemeClr val="dk1"/>
                </a:solidFill>
                <a:ea typeface="Arial"/>
                <a:cs typeface="Arial"/>
                <a:sym typeface="Arial"/>
              </a:rPr>
              <a:t>Community Connections</a:t>
            </a:r>
            <a:r>
              <a:rPr lang="en-US" sz="1200" b="1" dirty="0">
                <a:solidFill>
                  <a:schemeClr val="dk1"/>
                </a:solidFill>
                <a:latin typeface="Arial"/>
                <a:ea typeface="Arial"/>
                <a:cs typeface="Arial"/>
                <a:sym typeface="Arial"/>
              </a:rPr>
              <a:t>:</a:t>
            </a:r>
            <a:endParaRPr dirty="0"/>
          </a:p>
          <a:p>
            <a:pPr marL="0" marR="0" lvl="0" indent="0" algn="ctr" rtl="0">
              <a:spcBef>
                <a:spcPts val="0"/>
              </a:spcBef>
              <a:spcAft>
                <a:spcPts val="0"/>
              </a:spcAft>
              <a:buNone/>
            </a:pPr>
            <a:r>
              <a:rPr lang="en-US" sz="1200" dirty="0">
                <a:solidFill>
                  <a:schemeClr val="dk1"/>
                </a:solidFill>
                <a:latin typeface="Arial"/>
                <a:ea typeface="Arial"/>
                <a:cs typeface="Arial"/>
                <a:sym typeface="Arial"/>
              </a:rPr>
              <a:t>Provide multiple opportunities for school and community collaborations that support student achievement </a:t>
            </a:r>
            <a:endParaRPr sz="1200" dirty="0">
              <a:solidFill>
                <a:schemeClr val="dk1"/>
              </a:solidFill>
              <a:latin typeface="Arial"/>
              <a:ea typeface="Arial"/>
              <a:cs typeface="Arial"/>
              <a:sym typeface="Arial"/>
            </a:endParaRPr>
          </a:p>
        </p:txBody>
      </p:sp>
      <p:sp>
        <p:nvSpPr>
          <p:cNvPr id="147" name="Google Shape;147;p19"/>
          <p:cNvSpPr/>
          <p:nvPr/>
        </p:nvSpPr>
        <p:spPr>
          <a:xfrm>
            <a:off x="6632094" y="5822703"/>
            <a:ext cx="2651760" cy="1005840"/>
          </a:xfrm>
          <a:prstGeom prst="rect">
            <a:avLst/>
          </a:prstGeom>
          <a:solidFill>
            <a:srgbClr val="99CC9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chemeClr val="dk1"/>
                </a:solidFill>
                <a:ea typeface="Arial"/>
                <a:cs typeface="Arial"/>
                <a:sym typeface="Arial"/>
              </a:rPr>
              <a:t>Parents As Partners</a:t>
            </a:r>
            <a:endParaRPr dirty="0"/>
          </a:p>
          <a:p>
            <a:pPr marL="0" marR="0" lvl="0" indent="0" algn="ctr" rtl="0">
              <a:spcBef>
                <a:spcPts val="0"/>
              </a:spcBef>
              <a:spcAft>
                <a:spcPts val="0"/>
              </a:spcAft>
              <a:buNone/>
            </a:pPr>
            <a:r>
              <a:rPr lang="en-US" sz="1200" dirty="0">
                <a:solidFill>
                  <a:schemeClr val="dk1"/>
                </a:solidFill>
                <a:latin typeface="Arial"/>
                <a:ea typeface="Arial"/>
                <a:cs typeface="Arial"/>
                <a:sym typeface="Arial"/>
              </a:rPr>
              <a:t>Provide monthly workshops, events and activities for parents to engage and collaborate </a:t>
            </a:r>
            <a:endParaRPr sz="1200" dirty="0">
              <a:solidFill>
                <a:schemeClr val="dk1"/>
              </a:solidFill>
              <a:latin typeface="Arial"/>
              <a:ea typeface="Arial"/>
              <a:cs typeface="Arial"/>
              <a:sym typeface="Arial"/>
            </a:endParaRPr>
          </a:p>
        </p:txBody>
      </p:sp>
      <p:sp>
        <p:nvSpPr>
          <p:cNvPr id="148" name="Google Shape;148;p19"/>
          <p:cNvSpPr/>
          <p:nvPr/>
        </p:nvSpPr>
        <p:spPr>
          <a:xfrm>
            <a:off x="6632094" y="3387298"/>
            <a:ext cx="2651760" cy="1325880"/>
          </a:xfrm>
          <a:prstGeom prst="rect">
            <a:avLst/>
          </a:prstGeom>
          <a:solidFill>
            <a:srgbClr val="99CC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chemeClr val="dk1"/>
                </a:solidFill>
                <a:ea typeface="Arial"/>
                <a:cs typeface="Arial"/>
                <a:sym typeface="Arial"/>
              </a:rPr>
              <a:t>Family Engagement:</a:t>
            </a:r>
            <a:endParaRPr dirty="0"/>
          </a:p>
          <a:p>
            <a:pPr marL="0" marR="0" lvl="0" indent="0" algn="ctr" rtl="0">
              <a:spcBef>
                <a:spcPts val="0"/>
              </a:spcBef>
              <a:spcAft>
                <a:spcPts val="0"/>
              </a:spcAft>
              <a:buNone/>
            </a:pPr>
            <a:r>
              <a:rPr lang="en-US" sz="1200" dirty="0">
                <a:solidFill>
                  <a:schemeClr val="dk1"/>
                </a:solidFill>
                <a:latin typeface="Arial"/>
                <a:ea typeface="Arial"/>
                <a:cs typeface="Arial"/>
                <a:sym typeface="Arial"/>
              </a:rPr>
              <a:t>Increase the number of opportunities for families to engage in school events and parent meetings </a:t>
            </a:r>
            <a:endParaRPr sz="1200" dirty="0">
              <a:solidFill>
                <a:schemeClr val="dk1"/>
              </a:solidFill>
              <a:latin typeface="Arial"/>
              <a:ea typeface="Arial"/>
              <a:cs typeface="Arial"/>
              <a:sym typeface="Arial"/>
            </a:endParaRPr>
          </a:p>
        </p:txBody>
      </p:sp>
      <p:sp>
        <p:nvSpPr>
          <p:cNvPr id="149" name="Google Shape;149;p19"/>
          <p:cNvSpPr/>
          <p:nvPr/>
        </p:nvSpPr>
        <p:spPr>
          <a:xfrm>
            <a:off x="9395991" y="4765019"/>
            <a:ext cx="2651760" cy="2063523"/>
          </a:xfrm>
          <a:prstGeom prst="rect">
            <a:avLst/>
          </a:prstGeom>
          <a:solidFill>
            <a:srgbClr val="FF99CC">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chemeClr val="dk1"/>
                </a:solidFill>
                <a:latin typeface="Arial"/>
                <a:ea typeface="Arial"/>
                <a:cs typeface="Arial"/>
                <a:sym typeface="Arial"/>
              </a:rPr>
              <a:t>Effective Budgeting</a:t>
            </a:r>
            <a:endParaRPr dirty="0"/>
          </a:p>
          <a:p>
            <a:pPr marL="0" marR="0" lvl="0" indent="0" algn="ctr" rtl="0">
              <a:spcBef>
                <a:spcPts val="0"/>
              </a:spcBef>
              <a:spcAft>
                <a:spcPts val="0"/>
              </a:spcAft>
              <a:buNone/>
            </a:pPr>
            <a:r>
              <a:rPr lang="en-US" sz="1200" dirty="0">
                <a:solidFill>
                  <a:schemeClr val="dk1"/>
                </a:solidFill>
                <a:latin typeface="Arial"/>
                <a:ea typeface="Arial"/>
                <a:cs typeface="Arial"/>
                <a:sym typeface="Arial"/>
              </a:rPr>
              <a:t>Refine and adjust budgeting process to ensure that all financial resources are used effectively and align to strategic plan goals and needs of students and staff</a:t>
            </a:r>
            <a:endParaRPr sz="1200" dirty="0">
              <a:solidFill>
                <a:schemeClr val="dk1"/>
              </a:solidFill>
              <a:latin typeface="Arial"/>
              <a:ea typeface="Arial"/>
              <a:cs typeface="Arial"/>
              <a:sym typeface="Arial"/>
            </a:endParaRPr>
          </a:p>
        </p:txBody>
      </p:sp>
      <p:sp>
        <p:nvSpPr>
          <p:cNvPr id="150" name="Google Shape;150;p19"/>
          <p:cNvSpPr/>
          <p:nvPr/>
        </p:nvSpPr>
        <p:spPr>
          <a:xfrm>
            <a:off x="9396000" y="2009574"/>
            <a:ext cx="2651700" cy="2696100"/>
          </a:xfrm>
          <a:prstGeom prst="rect">
            <a:avLst/>
          </a:prstGeom>
          <a:solidFill>
            <a:srgbClr val="FF99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chemeClr val="dk1"/>
                </a:solidFill>
                <a:latin typeface="Arial"/>
                <a:ea typeface="Arial"/>
                <a:cs typeface="Arial"/>
                <a:sym typeface="Arial"/>
              </a:rPr>
              <a:t>Transparent and Efficient</a:t>
            </a:r>
            <a:endParaRPr dirty="0"/>
          </a:p>
          <a:p>
            <a:pPr marL="0" marR="0" lvl="0" indent="0" algn="ctr" rtl="0">
              <a:spcBef>
                <a:spcPts val="0"/>
              </a:spcBef>
              <a:spcAft>
                <a:spcPts val="0"/>
              </a:spcAft>
              <a:buNone/>
            </a:pPr>
            <a:r>
              <a:rPr lang="en-US" sz="1200" b="1" dirty="0">
                <a:solidFill>
                  <a:schemeClr val="dk1"/>
                </a:solidFill>
                <a:latin typeface="Arial"/>
                <a:ea typeface="Arial"/>
                <a:cs typeface="Arial"/>
                <a:sym typeface="Arial"/>
              </a:rPr>
              <a:t>Management of Consolidated Funds</a:t>
            </a:r>
            <a:endParaRPr sz="1200" dirty="0">
              <a:solidFill>
                <a:schemeClr val="dk1"/>
              </a:solidFill>
              <a:latin typeface="Arial"/>
              <a:ea typeface="Arial"/>
              <a:cs typeface="Arial"/>
              <a:sym typeface="Arial"/>
            </a:endParaRPr>
          </a:p>
          <a:p>
            <a:pPr marL="0" marR="0" lvl="0" indent="0" algn="ctr" rtl="0">
              <a:spcBef>
                <a:spcPts val="0"/>
              </a:spcBef>
              <a:spcAft>
                <a:spcPts val="0"/>
              </a:spcAft>
              <a:buNone/>
            </a:pPr>
            <a:r>
              <a:rPr lang="en-US" sz="1200" dirty="0">
                <a:solidFill>
                  <a:schemeClr val="dk1"/>
                </a:solidFill>
              </a:rPr>
              <a:t>E</a:t>
            </a:r>
            <a:r>
              <a:rPr lang="en-US" sz="1200" dirty="0">
                <a:solidFill>
                  <a:schemeClr val="dk1"/>
                </a:solidFill>
                <a:latin typeface="Arial"/>
                <a:ea typeface="Arial"/>
                <a:cs typeface="Arial"/>
                <a:sym typeface="Arial"/>
              </a:rPr>
              <a:t>nsure effective management </a:t>
            </a:r>
            <a:endParaRPr sz="1200" dirty="0">
              <a:solidFill>
                <a:schemeClr val="dk1"/>
              </a:solidFill>
              <a:latin typeface="Arial"/>
              <a:ea typeface="Arial"/>
              <a:cs typeface="Arial"/>
              <a:sym typeface="Arial"/>
            </a:endParaRPr>
          </a:p>
        </p:txBody>
      </p:sp>
      <p:pic>
        <p:nvPicPr>
          <p:cNvPr id="152" name="Google Shape;152;p19"/>
          <p:cNvPicPr preferRelativeResize="0"/>
          <p:nvPr/>
        </p:nvPicPr>
        <p:blipFill rotWithShape="1">
          <a:blip r:embed="rId4">
            <a:alphaModFix/>
          </a:blip>
          <a:srcRect/>
          <a:stretch/>
        </p:blipFill>
        <p:spPr>
          <a:xfrm>
            <a:off x="7306609" y="97492"/>
            <a:ext cx="1302729" cy="1798544"/>
          </a:xfrm>
          <a:prstGeom prst="rect">
            <a:avLst/>
          </a:prstGeom>
          <a:noFill/>
          <a:ln>
            <a:noFill/>
          </a:ln>
        </p:spPr>
      </p:pic>
      <p:pic>
        <p:nvPicPr>
          <p:cNvPr id="153" name="Google Shape;153;p19"/>
          <p:cNvPicPr preferRelativeResize="0"/>
          <p:nvPr/>
        </p:nvPicPr>
        <p:blipFill rotWithShape="1">
          <a:blip r:embed="rId5">
            <a:alphaModFix/>
          </a:blip>
          <a:srcRect/>
          <a:stretch/>
        </p:blipFill>
        <p:spPr>
          <a:xfrm>
            <a:off x="10070506" y="93983"/>
            <a:ext cx="1302729" cy="1798544"/>
          </a:xfrm>
          <a:prstGeom prst="rect">
            <a:avLst/>
          </a:prstGeom>
          <a:noFill/>
          <a:ln>
            <a:noFill/>
          </a:ln>
        </p:spPr>
      </p:pic>
      <p:sp>
        <p:nvSpPr>
          <p:cNvPr id="154" name="Google Shape;154;p19"/>
          <p:cNvSpPr/>
          <p:nvPr/>
        </p:nvSpPr>
        <p:spPr>
          <a:xfrm>
            <a:off x="1104300" y="3387297"/>
            <a:ext cx="2651760" cy="1325880"/>
          </a:xfrm>
          <a:prstGeom prst="rect">
            <a:avLst/>
          </a:prstGeom>
          <a:solidFill>
            <a:srgbClr val="99CC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chemeClr val="dk1"/>
                </a:solidFill>
                <a:latin typeface="Arial"/>
                <a:ea typeface="Arial"/>
                <a:cs typeface="Arial"/>
                <a:sym typeface="Arial"/>
              </a:rPr>
              <a:t>Increase the percentage of 3rd - 5</a:t>
            </a:r>
            <a:r>
              <a:rPr lang="en-US" sz="1200" b="1" baseline="30000" dirty="0">
                <a:solidFill>
                  <a:schemeClr val="dk1"/>
                </a:solidFill>
                <a:latin typeface="Arial"/>
                <a:ea typeface="Arial"/>
                <a:cs typeface="Arial"/>
                <a:sym typeface="Arial"/>
              </a:rPr>
              <a:t>TH</a:t>
            </a:r>
            <a:r>
              <a:rPr lang="en-US" sz="1200" b="1" dirty="0">
                <a:solidFill>
                  <a:schemeClr val="dk1"/>
                </a:solidFill>
                <a:latin typeface="Arial"/>
                <a:ea typeface="Arial"/>
                <a:cs typeface="Arial"/>
                <a:sym typeface="Arial"/>
              </a:rPr>
              <a:t> Grade students who remain enrolled for 3+ years will perform at or above grade level proficiency in Math by 10%+ on the Spring EOG Assessment </a:t>
            </a:r>
            <a:endParaRPr sz="1200" b="1" dirty="0">
              <a:solidFill>
                <a:schemeClr val="dk1"/>
              </a:solidFill>
              <a:latin typeface="Arial"/>
              <a:ea typeface="Arial"/>
              <a:cs typeface="Arial"/>
              <a:sym typeface="Arial"/>
            </a:endParaRPr>
          </a:p>
          <a:p>
            <a:pPr marL="0" marR="0" lvl="0" indent="0" algn="ctr" rtl="0">
              <a:spcBef>
                <a:spcPts val="0"/>
              </a:spcBef>
              <a:spcAft>
                <a:spcPts val="0"/>
              </a:spcAft>
              <a:buNone/>
            </a:pPr>
            <a:endParaRPr sz="1200" dirty="0">
              <a:solidFill>
                <a:schemeClr val="dk1"/>
              </a:solidFill>
              <a:latin typeface="Arial"/>
              <a:ea typeface="Arial"/>
              <a:cs typeface="Arial"/>
              <a:sym typeface="Arial"/>
            </a:endParaRPr>
          </a:p>
        </p:txBody>
      </p:sp>
      <p:pic>
        <p:nvPicPr>
          <p:cNvPr id="23" name="Picture 2" descr="image0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1242" y="83446"/>
            <a:ext cx="1394199" cy="180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7534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0"/>
          <p:cNvSpPr/>
          <p:nvPr/>
        </p:nvSpPr>
        <p:spPr>
          <a:xfrm>
            <a:off x="2258869" y="733839"/>
            <a:ext cx="2812969" cy="3334554"/>
          </a:xfrm>
          <a:prstGeom prst="rect">
            <a:avLst/>
          </a:prstGeom>
          <a:solidFill>
            <a:srgbClr val="006699">
              <a:alpha val="49803"/>
            </a:srgbClr>
          </a:solid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050"/>
              <a:buFont typeface="Arial"/>
              <a:buChar char="•"/>
            </a:pPr>
            <a:r>
              <a:rPr lang="en-US" sz="1100" dirty="0">
                <a:solidFill>
                  <a:schemeClr val="dk1"/>
                </a:solidFill>
                <a:latin typeface="Arial" panose="020B0604020202020204" pitchFamily="34" charset="0"/>
                <a:ea typeface="Arial"/>
                <a:cs typeface="Arial" panose="020B0604020202020204" pitchFamily="34" charset="0"/>
                <a:sym typeface="Arial"/>
              </a:rPr>
              <a:t>Implement instructional strategies based on the </a:t>
            </a:r>
            <a:r>
              <a:rPr lang="en-US" sz="1100" b="1" dirty="0">
                <a:solidFill>
                  <a:schemeClr val="dk1"/>
                </a:solidFill>
                <a:latin typeface="Arial" panose="020B0604020202020204" pitchFamily="34" charset="0"/>
                <a:ea typeface="Arial"/>
                <a:cs typeface="Arial" panose="020B0604020202020204" pitchFamily="34" charset="0"/>
                <a:sym typeface="Arial"/>
              </a:rPr>
              <a:t>Science of Reading </a:t>
            </a:r>
            <a:r>
              <a:rPr lang="en-US" sz="1100" dirty="0">
                <a:solidFill>
                  <a:schemeClr val="dk1"/>
                </a:solidFill>
                <a:latin typeface="Arial" panose="020B0604020202020204" pitchFamily="34" charset="0"/>
                <a:ea typeface="Arial"/>
                <a:cs typeface="Arial" panose="020B0604020202020204" pitchFamily="34" charset="0"/>
                <a:sym typeface="Arial"/>
              </a:rPr>
              <a:t>– Top Ten Teaching Tools Modules </a:t>
            </a:r>
          </a:p>
          <a:p>
            <a:pPr marL="171450" marR="0" lvl="0" indent="-171450" algn="l" rtl="0">
              <a:spcBef>
                <a:spcPts val="0"/>
              </a:spcBef>
              <a:spcAft>
                <a:spcPts val="0"/>
              </a:spcAft>
              <a:buClr>
                <a:schemeClr val="dk1"/>
              </a:buClr>
              <a:buSzPts val="1050"/>
              <a:buFont typeface="Arial"/>
              <a:buChar char="•"/>
            </a:pPr>
            <a:r>
              <a:rPr lang="en-US" sz="1100" dirty="0">
                <a:solidFill>
                  <a:schemeClr val="dk1"/>
                </a:solidFill>
                <a:latin typeface="Arial" panose="020B0604020202020204" pitchFamily="34" charset="0"/>
                <a:ea typeface="Arial"/>
                <a:cs typeface="Arial" panose="020B0604020202020204" pitchFamily="34" charset="0"/>
                <a:sym typeface="Arial"/>
              </a:rPr>
              <a:t>Provide </a:t>
            </a:r>
            <a:r>
              <a:rPr lang="en-US" sz="1100" b="1" dirty="0">
                <a:solidFill>
                  <a:schemeClr val="dk1"/>
                </a:solidFill>
                <a:latin typeface="Arial" panose="020B0604020202020204" pitchFamily="34" charset="0"/>
                <a:ea typeface="Arial"/>
                <a:cs typeface="Arial" panose="020B0604020202020204" pitchFamily="34" charset="0"/>
                <a:sym typeface="Arial"/>
              </a:rPr>
              <a:t>System 44/Read 180 daily intervention </a:t>
            </a:r>
            <a:r>
              <a:rPr lang="en-US" sz="1100" dirty="0">
                <a:solidFill>
                  <a:schemeClr val="dk1"/>
                </a:solidFill>
                <a:latin typeface="Arial" panose="020B0604020202020204" pitchFamily="34" charset="0"/>
                <a:ea typeface="Arial"/>
                <a:cs typeface="Arial" panose="020B0604020202020204" pitchFamily="34" charset="0"/>
                <a:sym typeface="Arial"/>
              </a:rPr>
              <a:t>instruction for identified 3</a:t>
            </a:r>
            <a:r>
              <a:rPr lang="en-US" sz="1100" baseline="30000" dirty="0">
                <a:solidFill>
                  <a:schemeClr val="dk1"/>
                </a:solidFill>
                <a:latin typeface="Arial" panose="020B0604020202020204" pitchFamily="34" charset="0"/>
                <a:ea typeface="Arial"/>
                <a:cs typeface="Arial" panose="020B0604020202020204" pitchFamily="34" charset="0"/>
                <a:sym typeface="Arial"/>
              </a:rPr>
              <a:t>rd</a:t>
            </a:r>
            <a:r>
              <a:rPr lang="en-US" sz="1100" dirty="0">
                <a:solidFill>
                  <a:schemeClr val="dk1"/>
                </a:solidFill>
                <a:latin typeface="Arial" panose="020B0604020202020204" pitchFamily="34" charset="0"/>
                <a:ea typeface="Arial"/>
                <a:cs typeface="Arial" panose="020B0604020202020204" pitchFamily="34" charset="0"/>
                <a:sym typeface="Arial"/>
              </a:rPr>
              <a:t> – 5</a:t>
            </a:r>
            <a:r>
              <a:rPr lang="en-US" sz="1100" baseline="30000" dirty="0">
                <a:solidFill>
                  <a:schemeClr val="dk1"/>
                </a:solidFill>
                <a:latin typeface="Arial" panose="020B0604020202020204" pitchFamily="34" charset="0"/>
                <a:ea typeface="Arial"/>
                <a:cs typeface="Arial" panose="020B0604020202020204" pitchFamily="34" charset="0"/>
                <a:sym typeface="Arial"/>
              </a:rPr>
              <a:t>th</a:t>
            </a:r>
            <a:r>
              <a:rPr lang="en-US" sz="1100" dirty="0">
                <a:solidFill>
                  <a:schemeClr val="dk1"/>
                </a:solidFill>
                <a:latin typeface="Arial" panose="020B0604020202020204" pitchFamily="34" charset="0"/>
                <a:ea typeface="Arial"/>
                <a:cs typeface="Arial" panose="020B0604020202020204" pitchFamily="34" charset="0"/>
                <a:sym typeface="Arial"/>
              </a:rPr>
              <a:t> students who performed more than one grade level below </a:t>
            </a:r>
          </a:p>
          <a:p>
            <a:pPr marL="171450" marR="0" lvl="0" indent="-171450" algn="l" rtl="0">
              <a:spcBef>
                <a:spcPts val="0"/>
              </a:spcBef>
              <a:spcAft>
                <a:spcPts val="0"/>
              </a:spcAft>
              <a:buClr>
                <a:schemeClr val="dk1"/>
              </a:buClr>
              <a:buSzPts val="1050"/>
              <a:buFont typeface="Arial"/>
              <a:buChar char="•"/>
            </a:pPr>
            <a:r>
              <a:rPr lang="en-US" sz="1100" dirty="0">
                <a:solidFill>
                  <a:schemeClr val="dk1"/>
                </a:solidFill>
                <a:latin typeface="Arial" panose="020B0604020202020204" pitchFamily="34" charset="0"/>
                <a:ea typeface="Arial"/>
                <a:cs typeface="Arial" panose="020B0604020202020204" pitchFamily="34" charset="0"/>
                <a:sym typeface="Arial"/>
              </a:rPr>
              <a:t>Provide </a:t>
            </a:r>
            <a:r>
              <a:rPr lang="en-US" sz="1100" b="1" dirty="0">
                <a:solidFill>
                  <a:schemeClr val="dk1"/>
                </a:solidFill>
                <a:latin typeface="Arial" panose="020B0604020202020204" pitchFamily="34" charset="0"/>
                <a:ea typeface="Arial"/>
                <a:cs typeface="Arial" panose="020B0604020202020204" pitchFamily="34" charset="0"/>
                <a:sym typeface="Arial"/>
              </a:rPr>
              <a:t>Lexia daily intervention </a:t>
            </a:r>
            <a:r>
              <a:rPr lang="en-US" sz="1100" dirty="0">
                <a:solidFill>
                  <a:schemeClr val="dk1"/>
                </a:solidFill>
                <a:latin typeface="Arial" panose="020B0604020202020204" pitchFamily="34" charset="0"/>
                <a:ea typeface="Arial"/>
                <a:cs typeface="Arial" panose="020B0604020202020204" pitchFamily="34" charset="0"/>
                <a:sym typeface="Arial"/>
              </a:rPr>
              <a:t>for ELL students who scored Levels 1-3 on ACCESS </a:t>
            </a:r>
            <a:r>
              <a:rPr lang="en-US" sz="1100" dirty="0">
                <a:solidFill>
                  <a:schemeClr val="dk1"/>
                </a:solidFill>
                <a:latin typeface="Arial" panose="020B0604020202020204" pitchFamily="34" charset="0"/>
                <a:cs typeface="Arial" panose="020B0604020202020204" pitchFamily="34" charset="0"/>
              </a:rPr>
              <a:t>2022</a:t>
            </a:r>
          </a:p>
          <a:p>
            <a:pPr marL="171450" marR="0" lvl="0" indent="-171450" algn="l" rtl="0">
              <a:spcBef>
                <a:spcPts val="0"/>
              </a:spcBef>
              <a:spcAft>
                <a:spcPts val="0"/>
              </a:spcAft>
              <a:buClr>
                <a:schemeClr val="dk1"/>
              </a:buClr>
              <a:buSzPts val="1050"/>
              <a:buFont typeface="Arial"/>
              <a:buChar char="•"/>
            </a:pPr>
            <a:r>
              <a:rPr lang="en-US" sz="1100" dirty="0">
                <a:solidFill>
                  <a:schemeClr val="dk1"/>
                </a:solidFill>
                <a:latin typeface="Arial" panose="020B0604020202020204" pitchFamily="34" charset="0"/>
                <a:cs typeface="Arial" panose="020B0604020202020204" pitchFamily="34" charset="0"/>
              </a:rPr>
              <a:t>Provide Tier 3 intervention support to Special Ed students using </a:t>
            </a:r>
            <a:r>
              <a:rPr lang="en-US" sz="1100" b="1" dirty="0">
                <a:solidFill>
                  <a:schemeClr val="dk1"/>
                </a:solidFill>
                <a:latin typeface="Arial" panose="020B0604020202020204" pitchFamily="34" charset="0"/>
                <a:cs typeface="Arial" panose="020B0604020202020204" pitchFamily="34" charset="0"/>
              </a:rPr>
              <a:t>HillRap </a:t>
            </a:r>
          </a:p>
          <a:p>
            <a:pPr marL="171450" marR="0" lvl="0" indent="-171450" algn="l" rtl="0">
              <a:spcBef>
                <a:spcPts val="0"/>
              </a:spcBef>
              <a:spcAft>
                <a:spcPts val="0"/>
              </a:spcAft>
              <a:buClr>
                <a:schemeClr val="dk1"/>
              </a:buClr>
              <a:buSzPts val="1050"/>
              <a:buFont typeface="Arial"/>
              <a:buChar char="•"/>
            </a:pPr>
            <a:r>
              <a:rPr lang="en-US" sz="1100" dirty="0">
                <a:solidFill>
                  <a:schemeClr val="dk1"/>
                </a:solidFill>
                <a:latin typeface="Arial" panose="020B0604020202020204" pitchFamily="34" charset="0"/>
                <a:ea typeface="Arial"/>
                <a:cs typeface="Arial" panose="020B0604020202020204" pitchFamily="34" charset="0"/>
                <a:sym typeface="Arial"/>
              </a:rPr>
              <a:t>Provide </a:t>
            </a:r>
            <a:r>
              <a:rPr lang="en-US" sz="1100" b="1" dirty="0">
                <a:solidFill>
                  <a:schemeClr val="dk1"/>
                </a:solidFill>
                <a:latin typeface="Arial" panose="020B0604020202020204" pitchFamily="34" charset="0"/>
                <a:ea typeface="Arial"/>
                <a:cs typeface="Arial" panose="020B0604020202020204" pitchFamily="34" charset="0"/>
                <a:sym typeface="Arial"/>
              </a:rPr>
              <a:t>daily Benchmark Phonics instruction </a:t>
            </a:r>
            <a:r>
              <a:rPr lang="en-US" sz="1100" dirty="0">
                <a:solidFill>
                  <a:schemeClr val="dk1"/>
                </a:solidFill>
                <a:latin typeface="Arial" panose="020B0604020202020204" pitchFamily="34" charset="0"/>
                <a:ea typeface="Arial"/>
                <a:cs typeface="Arial" panose="020B0604020202020204" pitchFamily="34" charset="0"/>
                <a:sym typeface="Arial"/>
              </a:rPr>
              <a:t>for all Kindergarten -3</a:t>
            </a:r>
            <a:r>
              <a:rPr lang="en-US" sz="1100" baseline="30000" dirty="0">
                <a:solidFill>
                  <a:schemeClr val="dk1"/>
                </a:solidFill>
                <a:latin typeface="Arial" panose="020B0604020202020204" pitchFamily="34" charset="0"/>
                <a:ea typeface="Arial"/>
                <a:cs typeface="Arial" panose="020B0604020202020204" pitchFamily="34" charset="0"/>
                <a:sym typeface="Arial"/>
              </a:rPr>
              <a:t>rd</a:t>
            </a:r>
            <a:r>
              <a:rPr lang="en-US" sz="1100" dirty="0">
                <a:solidFill>
                  <a:schemeClr val="dk1"/>
                </a:solidFill>
                <a:latin typeface="Arial" panose="020B0604020202020204" pitchFamily="34" charset="0"/>
                <a:ea typeface="Arial"/>
                <a:cs typeface="Arial" panose="020B0604020202020204" pitchFamily="34" charset="0"/>
                <a:sym typeface="Arial"/>
              </a:rPr>
              <a:t>  Grade students </a:t>
            </a:r>
          </a:p>
          <a:p>
            <a:pPr marL="171450" marR="0" lvl="0" indent="-171450" algn="l" rtl="0">
              <a:spcBef>
                <a:spcPts val="0"/>
              </a:spcBef>
              <a:spcAft>
                <a:spcPts val="0"/>
              </a:spcAft>
              <a:buClr>
                <a:schemeClr val="dk1"/>
              </a:buClr>
              <a:buSzPts val="1050"/>
              <a:buFont typeface="Arial"/>
              <a:buChar char="•"/>
            </a:pPr>
            <a:r>
              <a:rPr lang="en-US" sz="1100" dirty="0">
                <a:solidFill>
                  <a:schemeClr val="dk1"/>
                </a:solidFill>
                <a:latin typeface="Arial" panose="020B0604020202020204" pitchFamily="34" charset="0"/>
                <a:cs typeface="Arial" panose="020B0604020202020204" pitchFamily="34" charset="0"/>
                <a:sym typeface="Arial"/>
              </a:rPr>
              <a:t>Implement </a:t>
            </a:r>
            <a:r>
              <a:rPr lang="en-US" sz="1100" b="1" dirty="0">
                <a:solidFill>
                  <a:schemeClr val="dk1"/>
                </a:solidFill>
                <a:latin typeface="Arial" panose="020B0604020202020204" pitchFamily="34" charset="0"/>
                <a:cs typeface="Arial" panose="020B0604020202020204" pitchFamily="34" charset="0"/>
                <a:sym typeface="Arial"/>
              </a:rPr>
              <a:t>95% </a:t>
            </a:r>
            <a:r>
              <a:rPr lang="en-US" sz="1100" dirty="0">
                <a:solidFill>
                  <a:schemeClr val="dk1"/>
                </a:solidFill>
                <a:latin typeface="Arial" panose="020B0604020202020204" pitchFamily="34" charset="0"/>
                <a:cs typeface="Arial" panose="020B0604020202020204" pitchFamily="34" charset="0"/>
                <a:sym typeface="Arial"/>
              </a:rPr>
              <a:t>for identified K-5 students in Tier 2 &amp; 3</a:t>
            </a:r>
            <a:endParaRPr lang="en-US" sz="1100" dirty="0">
              <a:latin typeface="Arial" panose="020B0604020202020204" pitchFamily="34" charset="0"/>
              <a:cs typeface="Arial" panose="020B0604020202020204" pitchFamily="34" charset="0"/>
              <a:sym typeface="Arial"/>
            </a:endParaRPr>
          </a:p>
          <a:p>
            <a:pPr marR="0" lvl="0" algn="l" rtl="0">
              <a:spcBef>
                <a:spcPts val="0"/>
              </a:spcBef>
              <a:spcAft>
                <a:spcPts val="0"/>
              </a:spcAft>
              <a:buClr>
                <a:schemeClr val="dk1"/>
              </a:buClr>
              <a:buSzPts val="1050"/>
            </a:pPr>
            <a:endParaRPr sz="1200" dirty="0">
              <a:solidFill>
                <a:schemeClr val="dk1"/>
              </a:solidFill>
              <a:latin typeface="Arial" panose="020B0604020202020204" pitchFamily="34" charset="0"/>
              <a:ea typeface="Calibri"/>
              <a:cs typeface="Arial" panose="020B0604020202020204" pitchFamily="34" charset="0"/>
              <a:sym typeface="Calibri"/>
            </a:endParaRPr>
          </a:p>
          <a:p>
            <a:pPr marL="171450" marR="0" lvl="0" indent="-95250" algn="l" rtl="0">
              <a:spcBef>
                <a:spcPts val="0"/>
              </a:spcBef>
              <a:spcAft>
                <a:spcPts val="0"/>
              </a:spcAft>
              <a:buClr>
                <a:schemeClr val="dk1"/>
              </a:buClr>
              <a:buSzPts val="1200"/>
              <a:buFont typeface="Arial"/>
              <a:buNone/>
            </a:pPr>
            <a:endParaRPr sz="1200" dirty="0">
              <a:solidFill>
                <a:schemeClr val="dk1"/>
              </a:solidFill>
              <a:latin typeface="Arial" panose="020B0604020202020204" pitchFamily="34" charset="0"/>
              <a:ea typeface="Calibri"/>
              <a:cs typeface="Arial" panose="020B0604020202020204" pitchFamily="34" charset="0"/>
              <a:sym typeface="Calibri"/>
            </a:endParaRPr>
          </a:p>
          <a:p>
            <a:pPr marL="171450" marR="0" lvl="0" indent="-95250" algn="l" rtl="0">
              <a:spcBef>
                <a:spcPts val="0"/>
              </a:spcBef>
              <a:spcAft>
                <a:spcPts val="0"/>
              </a:spcAft>
              <a:buClr>
                <a:schemeClr val="dk1"/>
              </a:buClr>
              <a:buSzPts val="1200"/>
              <a:buFont typeface="Arial"/>
              <a:buNone/>
            </a:pPr>
            <a:endParaRPr sz="1200" dirty="0">
              <a:solidFill>
                <a:schemeClr val="dk1"/>
              </a:solidFill>
              <a:latin typeface="Arial" panose="020B0604020202020204" pitchFamily="34" charset="0"/>
              <a:ea typeface="Calibri"/>
              <a:cs typeface="Arial" panose="020B0604020202020204" pitchFamily="34" charset="0"/>
              <a:sym typeface="Calibri"/>
            </a:endParaRPr>
          </a:p>
        </p:txBody>
      </p:sp>
      <p:sp>
        <p:nvSpPr>
          <p:cNvPr id="161" name="Google Shape;161;p20"/>
          <p:cNvSpPr/>
          <p:nvPr/>
        </p:nvSpPr>
        <p:spPr>
          <a:xfrm>
            <a:off x="233647" y="1745743"/>
            <a:ext cx="1554480" cy="914400"/>
          </a:xfrm>
          <a:prstGeom prst="rect">
            <a:avLst/>
          </a:prstGeom>
          <a:solidFill>
            <a:srgbClr val="006699">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chemeClr val="dk1"/>
                </a:solidFill>
                <a:latin typeface="Arial" panose="020B0604020202020204" pitchFamily="34" charset="0"/>
                <a:ea typeface="Calibri"/>
                <a:cs typeface="Arial" panose="020B0604020202020204" pitchFamily="34" charset="0"/>
                <a:sym typeface="Calibri"/>
              </a:rPr>
              <a:t>Structured Literacy</a:t>
            </a:r>
            <a:endParaRPr sz="1200" b="1" dirty="0">
              <a:solidFill>
                <a:schemeClr val="dk1"/>
              </a:solidFill>
              <a:latin typeface="Arial" panose="020B0604020202020204" pitchFamily="34" charset="0"/>
              <a:ea typeface="Calibri"/>
              <a:cs typeface="Arial" panose="020B0604020202020204" pitchFamily="34" charset="0"/>
              <a:sym typeface="Calibri"/>
            </a:endParaRPr>
          </a:p>
        </p:txBody>
      </p:sp>
      <p:sp>
        <p:nvSpPr>
          <p:cNvPr id="162" name="Google Shape;162;p20"/>
          <p:cNvSpPr/>
          <p:nvPr/>
        </p:nvSpPr>
        <p:spPr>
          <a:xfrm>
            <a:off x="5559670" y="839176"/>
            <a:ext cx="2816579" cy="3099107"/>
          </a:xfrm>
          <a:prstGeom prst="rect">
            <a:avLst/>
          </a:prstGeom>
          <a:solidFill>
            <a:srgbClr val="006699">
              <a:alpha val="74901"/>
            </a:srgbClr>
          </a:solid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200"/>
              <a:buFont typeface="Arial" panose="020B0604020202020204" pitchFamily="34" charset="0"/>
              <a:buChar char="•"/>
            </a:pPr>
            <a:r>
              <a:rPr lang="en-US" sz="1200" dirty="0">
                <a:solidFill>
                  <a:schemeClr val="dk1"/>
                </a:solidFill>
                <a:latin typeface="Arial" panose="020B0604020202020204" pitchFamily="34" charset="0"/>
                <a:ea typeface="Arial"/>
                <a:cs typeface="Arial" panose="020B0604020202020204" pitchFamily="34" charset="0"/>
                <a:sym typeface="Arial"/>
              </a:rPr>
              <a:t>Evidence of the implementation of SOR strategies in classroom observations</a:t>
            </a:r>
          </a:p>
          <a:p>
            <a:pPr marL="171450" marR="0" lvl="0" indent="-171450" algn="l" rtl="0">
              <a:spcBef>
                <a:spcPts val="0"/>
              </a:spcBef>
              <a:spcAft>
                <a:spcPts val="0"/>
              </a:spcAft>
              <a:buClr>
                <a:schemeClr val="dk1"/>
              </a:buClr>
              <a:buSzPts val="1200"/>
              <a:buFont typeface="Arial"/>
              <a:buChar char="•"/>
            </a:pPr>
            <a:r>
              <a:rPr lang="en-US" sz="1200" dirty="0">
                <a:solidFill>
                  <a:schemeClr val="dk1"/>
                </a:solidFill>
                <a:latin typeface="Arial" panose="020B0604020202020204" pitchFamily="34" charset="0"/>
                <a:ea typeface="Arial"/>
                <a:cs typeface="Arial" panose="020B0604020202020204" pitchFamily="34" charset="0"/>
                <a:sym typeface="Arial"/>
              </a:rPr>
              <a:t>MAP Reading Assessments – K-5 Increased percentage of students making progress and meeting expected growth benchmarks from Fall&gt;Winter&gt;Spring </a:t>
            </a:r>
          </a:p>
          <a:p>
            <a:pPr marL="171450" marR="0" lvl="0" indent="-171450" algn="l" rtl="0">
              <a:spcBef>
                <a:spcPts val="0"/>
              </a:spcBef>
              <a:spcAft>
                <a:spcPts val="0"/>
              </a:spcAft>
              <a:buClr>
                <a:schemeClr val="dk1"/>
              </a:buClr>
              <a:buSzPts val="1200"/>
              <a:buFont typeface="Arial"/>
              <a:buChar char="•"/>
            </a:pPr>
            <a:r>
              <a:rPr lang="en-US" sz="1200" dirty="0">
                <a:solidFill>
                  <a:schemeClr val="dk1"/>
                </a:solidFill>
                <a:latin typeface="Arial" panose="020B0604020202020204" pitchFamily="34" charset="0"/>
                <a:cs typeface="Arial" panose="020B0604020202020204" pitchFamily="34" charset="0"/>
              </a:rPr>
              <a:t>Phonics Cycle Assessment Data  </a:t>
            </a:r>
            <a:r>
              <a:rPr lang="en-US" sz="1200" dirty="0">
                <a:solidFill>
                  <a:schemeClr val="dk1"/>
                </a:solidFill>
                <a:latin typeface="Arial" panose="020B0604020202020204" pitchFamily="34" charset="0"/>
                <a:ea typeface="Arial"/>
                <a:cs typeface="Arial" panose="020B0604020202020204" pitchFamily="34" charset="0"/>
                <a:sym typeface="Arial"/>
              </a:rPr>
              <a:t>Common Assessment Data – monthly review of data during PLC meetings  </a:t>
            </a:r>
          </a:p>
          <a:p>
            <a:pPr marL="171450" marR="0" lvl="0" indent="-171450" algn="l" rtl="0">
              <a:spcBef>
                <a:spcPts val="0"/>
              </a:spcBef>
              <a:spcAft>
                <a:spcPts val="0"/>
              </a:spcAft>
              <a:buClr>
                <a:schemeClr val="dk1"/>
              </a:buClr>
              <a:buSzPts val="1200"/>
              <a:buFont typeface="Arial"/>
              <a:buChar char="•"/>
            </a:pPr>
            <a:r>
              <a:rPr lang="en-US" sz="1200" dirty="0">
                <a:solidFill>
                  <a:schemeClr val="dk1"/>
                </a:solidFill>
                <a:latin typeface="Arial" panose="020B0604020202020204" pitchFamily="34" charset="0"/>
                <a:ea typeface="Arial"/>
                <a:cs typeface="Arial" panose="020B0604020202020204" pitchFamily="34" charset="0"/>
                <a:sym typeface="Arial"/>
              </a:rPr>
              <a:t>Spring ACCESS data </a:t>
            </a:r>
          </a:p>
          <a:p>
            <a:pPr marL="171450" marR="0" lvl="0" indent="-171450" algn="l" rtl="0">
              <a:spcBef>
                <a:spcPts val="0"/>
              </a:spcBef>
              <a:spcAft>
                <a:spcPts val="0"/>
              </a:spcAft>
              <a:buClr>
                <a:schemeClr val="dk1"/>
              </a:buClr>
              <a:buSzPts val="1200"/>
              <a:buFont typeface="Arial"/>
              <a:buChar char="•"/>
            </a:pPr>
            <a:endParaRPr lang="en-US" dirty="0">
              <a:latin typeface="Arial" panose="020B0604020202020204" pitchFamily="34" charset="0"/>
              <a:cs typeface="Arial" panose="020B0604020202020204" pitchFamily="34" charset="0"/>
            </a:endParaRPr>
          </a:p>
          <a:p>
            <a:pPr marL="0" marR="0" lvl="0" indent="0" algn="l" rtl="0">
              <a:spcBef>
                <a:spcPts val="0"/>
              </a:spcBef>
              <a:spcAft>
                <a:spcPts val="0"/>
              </a:spcAft>
              <a:buNone/>
            </a:pPr>
            <a:endParaRPr sz="1200" dirty="0">
              <a:solidFill>
                <a:schemeClr val="lt1"/>
              </a:solidFill>
              <a:latin typeface="Calibri"/>
              <a:ea typeface="Calibri"/>
              <a:cs typeface="Calibri"/>
              <a:sym typeface="Calibri"/>
            </a:endParaRPr>
          </a:p>
          <a:p>
            <a:pPr marL="171450" marR="0" lvl="0" indent="-95250" algn="l" rtl="0">
              <a:spcBef>
                <a:spcPts val="0"/>
              </a:spcBef>
              <a:spcAft>
                <a:spcPts val="0"/>
              </a:spcAft>
              <a:buClr>
                <a:schemeClr val="dk1"/>
              </a:buClr>
              <a:buSzPts val="1200"/>
              <a:buFont typeface="Arial"/>
              <a:buNone/>
            </a:pPr>
            <a:endParaRPr sz="1200" dirty="0">
              <a:solidFill>
                <a:schemeClr val="lt1"/>
              </a:solidFill>
              <a:latin typeface="Calibri"/>
              <a:ea typeface="Calibri"/>
              <a:cs typeface="Calibri"/>
              <a:sym typeface="Calibri"/>
            </a:endParaRPr>
          </a:p>
        </p:txBody>
      </p:sp>
      <p:sp>
        <p:nvSpPr>
          <p:cNvPr id="163" name="Google Shape;163;p20"/>
          <p:cNvSpPr/>
          <p:nvPr/>
        </p:nvSpPr>
        <p:spPr>
          <a:xfrm>
            <a:off x="8860466" y="839177"/>
            <a:ext cx="2816579" cy="3099106"/>
          </a:xfrm>
          <a:prstGeom prst="rect">
            <a:avLst/>
          </a:prstGeom>
          <a:solidFill>
            <a:srgbClr val="006699"/>
          </a:solidFill>
          <a:ln>
            <a:noFill/>
          </a:ln>
        </p:spPr>
        <p:txBody>
          <a:bodyPr spcFirstLastPara="1" wrap="square" lIns="91425" tIns="45700" rIns="91425" bIns="45700" anchor="ctr" anchorCtr="0">
            <a:noAutofit/>
          </a:bodyPr>
          <a:lstStyle/>
          <a:p>
            <a:pPr marL="171450" marR="0" lvl="0" indent="-171450" rtl="0">
              <a:spcBef>
                <a:spcPts val="0"/>
              </a:spcBef>
              <a:spcAft>
                <a:spcPts val="0"/>
              </a:spcAft>
              <a:buFont typeface="Arial" panose="020B0604020202020204" pitchFamily="34" charset="0"/>
              <a:buChar char="•"/>
            </a:pPr>
            <a:r>
              <a:rPr lang="en-US" sz="1300" dirty="0">
                <a:solidFill>
                  <a:schemeClr val="lt1"/>
                </a:solidFill>
                <a:latin typeface="Calibri"/>
                <a:ea typeface="Calibri"/>
                <a:cs typeface="Calibri"/>
                <a:sym typeface="Calibri"/>
              </a:rPr>
              <a:t>Increased percentage of EL students who move at least one band on ACCESS assessment </a:t>
            </a:r>
          </a:p>
          <a:p>
            <a:pPr marR="0" lvl="0" rtl="0">
              <a:spcBef>
                <a:spcPts val="0"/>
              </a:spcBef>
              <a:spcAft>
                <a:spcPts val="0"/>
              </a:spcAft>
            </a:pPr>
            <a:endParaRPr lang="en-US" sz="1300" dirty="0">
              <a:solidFill>
                <a:schemeClr val="lt1"/>
              </a:solidFill>
              <a:latin typeface="Calibri"/>
              <a:ea typeface="Calibri"/>
              <a:cs typeface="Calibri"/>
              <a:sym typeface="Calibri"/>
            </a:endParaRPr>
          </a:p>
          <a:p>
            <a:pPr marL="171450" marR="0" lvl="0" indent="-171450" rtl="0">
              <a:spcBef>
                <a:spcPts val="0"/>
              </a:spcBef>
              <a:spcAft>
                <a:spcPts val="0"/>
              </a:spcAft>
              <a:buFont typeface="Arial" panose="020B0604020202020204" pitchFamily="34" charset="0"/>
              <a:buChar char="•"/>
            </a:pPr>
            <a:r>
              <a:rPr lang="en-US" sz="1300" dirty="0">
                <a:solidFill>
                  <a:schemeClr val="lt1"/>
                </a:solidFill>
                <a:latin typeface="Calibri"/>
                <a:ea typeface="Calibri"/>
                <a:cs typeface="Calibri"/>
                <a:sym typeface="Calibri"/>
              </a:rPr>
              <a:t>Increased percentages of students who score at/above grade level on MAP Assessments </a:t>
            </a:r>
          </a:p>
          <a:p>
            <a:pPr marR="0" lvl="0" rtl="0">
              <a:spcBef>
                <a:spcPts val="0"/>
              </a:spcBef>
              <a:spcAft>
                <a:spcPts val="0"/>
              </a:spcAft>
            </a:pPr>
            <a:endParaRPr lang="en-US" sz="1300" dirty="0">
              <a:solidFill>
                <a:schemeClr val="lt1"/>
              </a:solidFill>
              <a:latin typeface="Calibri"/>
              <a:ea typeface="Calibri"/>
              <a:cs typeface="Calibri"/>
              <a:sym typeface="Calibri"/>
            </a:endParaRPr>
          </a:p>
          <a:p>
            <a:pPr marL="171450" marR="0" lvl="0" indent="-171450" rtl="0">
              <a:spcBef>
                <a:spcPts val="0"/>
              </a:spcBef>
              <a:spcAft>
                <a:spcPts val="0"/>
              </a:spcAft>
              <a:buFont typeface="Arial" panose="020B0604020202020204" pitchFamily="34" charset="0"/>
              <a:buChar char="•"/>
            </a:pPr>
            <a:r>
              <a:rPr lang="en-US" sz="1300" dirty="0">
                <a:solidFill>
                  <a:schemeClr val="lt1"/>
                </a:solidFill>
                <a:latin typeface="Calibri"/>
                <a:ea typeface="Calibri"/>
                <a:cs typeface="Calibri"/>
                <a:sym typeface="Calibri"/>
              </a:rPr>
              <a:t>Increased percentages of Student with Disabilities who score proficient and distinguished on Georgia Milestones ELA Assessment</a:t>
            </a:r>
          </a:p>
          <a:p>
            <a:pPr marL="171450" marR="0" lvl="0" indent="-171450" rtl="0">
              <a:spcBef>
                <a:spcPts val="0"/>
              </a:spcBef>
              <a:spcAft>
                <a:spcPts val="0"/>
              </a:spcAft>
              <a:buFont typeface="Arial" panose="020B0604020202020204" pitchFamily="34" charset="0"/>
              <a:buChar char="•"/>
            </a:pPr>
            <a:endParaRPr lang="en-US" sz="1300" dirty="0">
              <a:solidFill>
                <a:schemeClr val="lt1"/>
              </a:solidFill>
              <a:latin typeface="Calibri"/>
              <a:ea typeface="Calibri"/>
              <a:cs typeface="Calibri"/>
              <a:sym typeface="Calibri"/>
            </a:endParaRPr>
          </a:p>
          <a:p>
            <a:pPr marL="171450" marR="0" lvl="0" indent="-171450" rtl="0">
              <a:spcBef>
                <a:spcPts val="0"/>
              </a:spcBef>
              <a:spcAft>
                <a:spcPts val="0"/>
              </a:spcAft>
              <a:buFont typeface="Arial" panose="020B0604020202020204" pitchFamily="34" charset="0"/>
              <a:buChar char="•"/>
            </a:pPr>
            <a:endParaRPr lang="en-US" sz="1300" dirty="0">
              <a:solidFill>
                <a:schemeClr val="lt1"/>
              </a:solidFill>
              <a:latin typeface="Calibri"/>
              <a:ea typeface="Calibri"/>
              <a:cs typeface="Calibri"/>
              <a:sym typeface="Calibri"/>
            </a:endParaRPr>
          </a:p>
          <a:p>
            <a:pPr marR="0" lvl="0" rtl="0">
              <a:spcBef>
                <a:spcPts val="0"/>
              </a:spcBef>
              <a:spcAft>
                <a:spcPts val="0"/>
              </a:spcAft>
            </a:pPr>
            <a:endParaRPr lang="en-US" sz="1300" dirty="0">
              <a:solidFill>
                <a:schemeClr val="lt1"/>
              </a:solidFill>
              <a:latin typeface="Calibri"/>
              <a:ea typeface="Calibri"/>
              <a:cs typeface="Calibri"/>
              <a:sym typeface="Calibri"/>
            </a:endParaRPr>
          </a:p>
        </p:txBody>
      </p:sp>
      <p:sp>
        <p:nvSpPr>
          <p:cNvPr id="164" name="Google Shape;164;p20"/>
          <p:cNvSpPr/>
          <p:nvPr/>
        </p:nvSpPr>
        <p:spPr>
          <a:xfrm>
            <a:off x="233647" y="4844850"/>
            <a:ext cx="1554480" cy="914400"/>
          </a:xfrm>
          <a:prstGeom prst="rect">
            <a:avLst/>
          </a:prstGeom>
          <a:solidFill>
            <a:srgbClr val="006699">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chemeClr val="dk1"/>
                </a:solidFill>
                <a:latin typeface="Arial" panose="020B0604020202020204" pitchFamily="34" charset="0"/>
                <a:ea typeface="Calibri"/>
                <a:cs typeface="Arial" panose="020B0604020202020204" pitchFamily="34" charset="0"/>
                <a:sym typeface="Calibri"/>
              </a:rPr>
              <a:t>Balanced Math </a:t>
            </a:r>
            <a:endParaRPr sz="1200" b="1" dirty="0">
              <a:solidFill>
                <a:schemeClr val="dk1"/>
              </a:solidFill>
              <a:latin typeface="Arial" panose="020B0604020202020204" pitchFamily="34" charset="0"/>
              <a:ea typeface="Calibri"/>
              <a:cs typeface="Arial" panose="020B0604020202020204" pitchFamily="34" charset="0"/>
              <a:sym typeface="Calibri"/>
            </a:endParaRPr>
          </a:p>
        </p:txBody>
      </p:sp>
      <p:sp>
        <p:nvSpPr>
          <p:cNvPr id="165" name="Google Shape;165;p20"/>
          <p:cNvSpPr/>
          <p:nvPr/>
        </p:nvSpPr>
        <p:spPr>
          <a:xfrm>
            <a:off x="2258873" y="4163627"/>
            <a:ext cx="2816579" cy="2654272"/>
          </a:xfrm>
          <a:prstGeom prst="rect">
            <a:avLst/>
          </a:prstGeom>
          <a:solidFill>
            <a:srgbClr val="006699">
              <a:alpha val="49803"/>
            </a:srgbClr>
          </a:solid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200"/>
              <a:buFont typeface="Arial"/>
              <a:buChar char="•"/>
            </a:pPr>
            <a:r>
              <a:rPr lang="en-US" sz="1100" b="1" dirty="0">
                <a:solidFill>
                  <a:schemeClr val="dk1"/>
                </a:solidFill>
                <a:latin typeface="Calibri"/>
                <a:ea typeface="Calibri"/>
                <a:cs typeface="Calibri"/>
                <a:sym typeface="Calibri"/>
              </a:rPr>
              <a:t>Implement Guided Math instruction </a:t>
            </a:r>
            <a:r>
              <a:rPr lang="en-US" sz="1100" dirty="0">
                <a:solidFill>
                  <a:schemeClr val="dk1"/>
                </a:solidFill>
                <a:latin typeface="Calibri"/>
                <a:ea typeface="Calibri"/>
                <a:cs typeface="Calibri"/>
                <a:sym typeface="Calibri"/>
              </a:rPr>
              <a:t>in small groups based on  students’ assessment data. </a:t>
            </a:r>
            <a:endParaRPr sz="1600" dirty="0"/>
          </a:p>
          <a:p>
            <a:pPr marL="171450" marR="0" lvl="0" indent="-171450" algn="l" rtl="0">
              <a:spcBef>
                <a:spcPts val="0"/>
              </a:spcBef>
              <a:spcAft>
                <a:spcPts val="0"/>
              </a:spcAft>
              <a:buClr>
                <a:schemeClr val="dk1"/>
              </a:buClr>
              <a:buSzPts val="1200"/>
              <a:buFont typeface="Arial"/>
              <a:buChar char="•"/>
            </a:pPr>
            <a:r>
              <a:rPr lang="en-US" sz="1100" b="1" dirty="0">
                <a:solidFill>
                  <a:schemeClr val="dk1"/>
                </a:solidFill>
                <a:latin typeface="Calibri"/>
                <a:ea typeface="Calibri"/>
                <a:cs typeface="Calibri"/>
                <a:sym typeface="Calibri"/>
              </a:rPr>
              <a:t>Administer common assessments</a:t>
            </a:r>
            <a:r>
              <a:rPr lang="en-US" sz="1100" dirty="0">
                <a:solidFill>
                  <a:schemeClr val="dk1"/>
                </a:solidFill>
                <a:latin typeface="Calibri"/>
                <a:ea typeface="Calibri"/>
                <a:cs typeface="Calibri"/>
                <a:sym typeface="Calibri"/>
              </a:rPr>
              <a:t> and provide small group intervention instruction based on student data for all Tier 2 students </a:t>
            </a:r>
            <a:endParaRPr sz="1600" dirty="0"/>
          </a:p>
          <a:p>
            <a:pPr marL="171450" marR="0" lvl="0" indent="-171450" algn="l" rtl="0">
              <a:spcBef>
                <a:spcPts val="0"/>
              </a:spcBef>
              <a:spcAft>
                <a:spcPts val="0"/>
              </a:spcAft>
              <a:buClr>
                <a:schemeClr val="dk1"/>
              </a:buClr>
              <a:buSzPts val="1200"/>
              <a:buFont typeface="Arial"/>
              <a:buChar char="•"/>
            </a:pPr>
            <a:r>
              <a:rPr lang="en-US" sz="1100" dirty="0">
                <a:solidFill>
                  <a:schemeClr val="dk1"/>
                </a:solidFill>
                <a:latin typeface="Calibri"/>
                <a:ea typeface="Calibri"/>
                <a:cs typeface="Calibri"/>
                <a:sym typeface="Calibri"/>
              </a:rPr>
              <a:t>Implement intervention resources to address math deficits - </a:t>
            </a:r>
            <a:r>
              <a:rPr lang="en-US" sz="1100" b="1" dirty="0">
                <a:solidFill>
                  <a:schemeClr val="dk1"/>
                </a:solidFill>
                <a:latin typeface="Calibri"/>
                <a:ea typeface="Calibri"/>
                <a:cs typeface="Calibri"/>
                <a:sym typeface="Calibri"/>
              </a:rPr>
              <a:t>Symphony Math </a:t>
            </a:r>
            <a:r>
              <a:rPr lang="en-US" sz="1100" dirty="0">
                <a:solidFill>
                  <a:schemeClr val="dk1"/>
                </a:solidFill>
                <a:latin typeface="Calibri"/>
                <a:ea typeface="Calibri"/>
                <a:cs typeface="Calibri"/>
                <a:sym typeface="Calibri"/>
              </a:rPr>
              <a:t>instruction for all Tier 3 students who scored &lt;18% on MAP &amp; </a:t>
            </a:r>
            <a:r>
              <a:rPr lang="en-US" sz="1100" b="1" dirty="0">
                <a:solidFill>
                  <a:schemeClr val="dk1"/>
                </a:solidFill>
                <a:latin typeface="Calibri"/>
                <a:ea typeface="Calibri"/>
                <a:cs typeface="Calibri"/>
                <a:sym typeface="Calibri"/>
              </a:rPr>
              <a:t>C</a:t>
            </a:r>
            <a:r>
              <a:rPr lang="en-US" sz="1100" b="1" dirty="0">
                <a:solidFill>
                  <a:schemeClr val="dk1"/>
                </a:solidFill>
                <a:latin typeface="Calibri"/>
                <a:cs typeface="Calibri"/>
                <a:sym typeface="Calibri"/>
              </a:rPr>
              <a:t>ompass Learning </a:t>
            </a:r>
            <a:r>
              <a:rPr lang="en-US" sz="1100" dirty="0">
                <a:solidFill>
                  <a:schemeClr val="dk1"/>
                </a:solidFill>
                <a:latin typeface="Calibri"/>
                <a:cs typeface="Calibri"/>
                <a:sym typeface="Calibri"/>
              </a:rPr>
              <a:t>(Odyssey) as Tier 1 instruction support for all students who are on level</a:t>
            </a:r>
          </a:p>
          <a:p>
            <a:pPr marL="171450" marR="0" lvl="0" indent="-171450" algn="l" rtl="0">
              <a:spcBef>
                <a:spcPts val="0"/>
              </a:spcBef>
              <a:spcAft>
                <a:spcPts val="0"/>
              </a:spcAft>
              <a:buClr>
                <a:schemeClr val="dk1"/>
              </a:buClr>
              <a:buSzPts val="1200"/>
              <a:buFont typeface="Arial"/>
              <a:buChar char="•"/>
            </a:pPr>
            <a:r>
              <a:rPr lang="en-US" sz="1100" dirty="0">
                <a:solidFill>
                  <a:schemeClr val="dk1"/>
                </a:solidFill>
                <a:latin typeface="Calibri"/>
                <a:cs typeface="Calibri"/>
                <a:sym typeface="Calibri"/>
              </a:rPr>
              <a:t>Implement Advanced Content instruction for above level students </a:t>
            </a:r>
            <a:endParaRPr sz="1600" dirty="0"/>
          </a:p>
        </p:txBody>
      </p:sp>
      <p:sp>
        <p:nvSpPr>
          <p:cNvPr id="166" name="Google Shape;166;p20"/>
          <p:cNvSpPr/>
          <p:nvPr/>
        </p:nvSpPr>
        <p:spPr>
          <a:xfrm>
            <a:off x="5559669" y="4056006"/>
            <a:ext cx="2816579" cy="2740857"/>
          </a:xfrm>
          <a:prstGeom prst="rect">
            <a:avLst/>
          </a:prstGeom>
          <a:solidFill>
            <a:srgbClr val="006699">
              <a:alpha val="74901"/>
            </a:srgbClr>
          </a:solidFill>
          <a:ln>
            <a:noFill/>
          </a:ln>
        </p:spPr>
        <p:txBody>
          <a:bodyPr spcFirstLastPara="1" wrap="square" lIns="91425" tIns="45700" rIns="91425" bIns="45700" anchor="t" anchorCtr="0">
            <a:noAutofit/>
          </a:bodyPr>
          <a:lstStyle/>
          <a:p>
            <a:pPr marL="171450" indent="-171450">
              <a:buClr>
                <a:schemeClr val="dk1"/>
              </a:buClr>
              <a:buSzPts val="1200"/>
              <a:buFont typeface="Arial"/>
              <a:buChar char="•"/>
            </a:pPr>
            <a:endParaRPr lang="en-US" sz="1200" dirty="0">
              <a:solidFill>
                <a:schemeClr val="dk1"/>
              </a:solidFill>
              <a:latin typeface="Arial" panose="020B0604020202020204" pitchFamily="34" charset="0"/>
              <a:ea typeface="Arial"/>
              <a:cs typeface="Arial" panose="020B0604020202020204" pitchFamily="34" charset="0"/>
              <a:sym typeface="Arial"/>
            </a:endParaRPr>
          </a:p>
          <a:p>
            <a:pPr marL="171450" indent="-171450">
              <a:buClr>
                <a:schemeClr val="dk1"/>
              </a:buClr>
              <a:buSzPts val="1200"/>
              <a:buFont typeface="Arial"/>
              <a:buChar char="•"/>
            </a:pPr>
            <a:r>
              <a:rPr lang="en-US" sz="1200" dirty="0">
                <a:solidFill>
                  <a:schemeClr val="dk1"/>
                </a:solidFill>
                <a:latin typeface="Arial" panose="020B0604020202020204" pitchFamily="34" charset="0"/>
                <a:ea typeface="Arial"/>
                <a:cs typeface="Arial" panose="020B0604020202020204" pitchFamily="34" charset="0"/>
                <a:sym typeface="Arial"/>
              </a:rPr>
              <a:t>MAP Math Assessments - (K-5) </a:t>
            </a:r>
            <a:r>
              <a:rPr lang="en-US" sz="1200" dirty="0">
                <a:solidFill>
                  <a:schemeClr val="dk1"/>
                </a:solidFill>
                <a:latin typeface="Arial" panose="020B0604020202020204" pitchFamily="34" charset="0"/>
                <a:cs typeface="Arial" panose="020B0604020202020204" pitchFamily="34" charset="0"/>
              </a:rPr>
              <a:t>Increased percentage of students making progress and meeting expected growth benchmarks from Fall&gt;Winter&gt;Spring </a:t>
            </a:r>
          </a:p>
          <a:p>
            <a:pPr marL="171450" indent="-171450">
              <a:buClr>
                <a:schemeClr val="dk1"/>
              </a:buClr>
              <a:buSzPts val="1200"/>
              <a:buFont typeface="Arial"/>
              <a:buChar char="•"/>
            </a:pPr>
            <a:r>
              <a:rPr lang="en-US" sz="1200" dirty="0">
                <a:solidFill>
                  <a:schemeClr val="dk1"/>
                </a:solidFill>
                <a:latin typeface="Arial" panose="020B0604020202020204" pitchFamily="34" charset="0"/>
                <a:cs typeface="Arial" panose="020B0604020202020204" pitchFamily="34" charset="0"/>
              </a:rPr>
              <a:t>Monthly Common Assessment Data</a:t>
            </a:r>
          </a:p>
          <a:p>
            <a:pPr marL="171450" indent="-171450">
              <a:buClr>
                <a:schemeClr val="dk1"/>
              </a:buClr>
              <a:buSzPts val="1200"/>
              <a:buFont typeface="Arial"/>
              <a:buChar char="•"/>
            </a:pPr>
            <a:r>
              <a:rPr lang="en-US" sz="1200" dirty="0">
                <a:solidFill>
                  <a:schemeClr val="dk1"/>
                </a:solidFill>
                <a:latin typeface="Arial" panose="020B0604020202020204" pitchFamily="34" charset="0"/>
                <a:ea typeface="Arial"/>
                <a:cs typeface="Arial" panose="020B0604020202020204" pitchFamily="34" charset="0"/>
                <a:sym typeface="Arial"/>
              </a:rPr>
              <a:t>Review data during PLC meetings</a:t>
            </a:r>
          </a:p>
          <a:p>
            <a:pPr marL="171450" marR="0" lvl="0" indent="-171450" algn="l" rtl="0">
              <a:spcBef>
                <a:spcPts val="0"/>
              </a:spcBef>
              <a:spcAft>
                <a:spcPts val="0"/>
              </a:spcAft>
              <a:buClr>
                <a:schemeClr val="dk1"/>
              </a:buClr>
              <a:buSzPts val="1200"/>
              <a:buFont typeface="Arial"/>
              <a:buChar char="•"/>
            </a:pPr>
            <a:r>
              <a:rPr lang="en-US" sz="1200" dirty="0">
                <a:solidFill>
                  <a:schemeClr val="dk1"/>
                </a:solidFill>
                <a:latin typeface="Arial" panose="020B0604020202020204" pitchFamily="34" charset="0"/>
                <a:cs typeface="Arial" panose="020B0604020202020204" pitchFamily="34" charset="0"/>
                <a:sym typeface="Arial"/>
              </a:rPr>
              <a:t>Symphony Math progress levels and growth </a:t>
            </a:r>
            <a:endParaRPr sz="1200" dirty="0">
              <a:solidFill>
                <a:schemeClr val="dk1"/>
              </a:solidFill>
              <a:latin typeface="Arial" panose="020B0604020202020204" pitchFamily="34" charset="0"/>
              <a:ea typeface="Arial"/>
              <a:cs typeface="Arial" panose="020B0604020202020204" pitchFamily="34" charset="0"/>
              <a:sym typeface="Arial"/>
            </a:endParaRPr>
          </a:p>
          <a:p>
            <a:pPr marL="171450" marR="0" lvl="0" indent="-95250" algn="l" rtl="0">
              <a:spcBef>
                <a:spcPts val="0"/>
              </a:spcBef>
              <a:spcAft>
                <a:spcPts val="0"/>
              </a:spcAft>
              <a:buClr>
                <a:schemeClr val="dk1"/>
              </a:buClr>
              <a:buSzPts val="1200"/>
              <a:buFont typeface="Arial"/>
              <a:buNone/>
            </a:pPr>
            <a:endParaRPr sz="1200" dirty="0">
              <a:solidFill>
                <a:schemeClr val="dk1"/>
              </a:solidFill>
              <a:latin typeface="Arial"/>
              <a:ea typeface="Arial"/>
              <a:cs typeface="Arial"/>
              <a:sym typeface="Arial"/>
            </a:endParaRPr>
          </a:p>
        </p:txBody>
      </p:sp>
      <p:sp>
        <p:nvSpPr>
          <p:cNvPr id="167" name="Google Shape;167;p20"/>
          <p:cNvSpPr/>
          <p:nvPr/>
        </p:nvSpPr>
        <p:spPr>
          <a:xfrm>
            <a:off x="8860465" y="4056006"/>
            <a:ext cx="2816579" cy="2625478"/>
          </a:xfrm>
          <a:prstGeom prst="rect">
            <a:avLst/>
          </a:prstGeom>
          <a:solidFill>
            <a:srgbClr val="006699"/>
          </a:solidFill>
          <a:ln>
            <a:noFill/>
          </a:ln>
        </p:spPr>
        <p:txBody>
          <a:bodyPr spcFirstLastPara="1" wrap="square" lIns="91425" tIns="45700" rIns="91425" bIns="45700" anchor="ctr" anchorCtr="0">
            <a:noAutofit/>
          </a:bodyPr>
          <a:lstStyle/>
          <a:p>
            <a:pPr marL="285750" lvl="0" indent="-285750">
              <a:buFont typeface="Arial" panose="020B0604020202020204" pitchFamily="34" charset="0"/>
              <a:buChar char="•"/>
            </a:pPr>
            <a:r>
              <a:rPr lang="en-US" sz="1400" dirty="0">
                <a:solidFill>
                  <a:schemeClr val="lt1"/>
                </a:solidFill>
                <a:latin typeface="Calibri"/>
                <a:ea typeface="Calibri"/>
                <a:cs typeface="Calibri"/>
                <a:sym typeface="Calibri"/>
              </a:rPr>
              <a:t>Increased percentages of students who meet/exceed grade level on MAP Math Assessment  </a:t>
            </a:r>
          </a:p>
          <a:p>
            <a:pPr marL="285750" lvl="0" indent="-285750">
              <a:buFont typeface="Arial" panose="020B0604020202020204" pitchFamily="34" charset="0"/>
              <a:buChar char="•"/>
            </a:pPr>
            <a:r>
              <a:rPr lang="en-US" sz="1200" dirty="0">
                <a:solidFill>
                  <a:schemeClr val="lt1"/>
                </a:solidFill>
                <a:latin typeface="Calibri"/>
                <a:ea typeface="Calibri"/>
                <a:cs typeface="Calibri"/>
                <a:sym typeface="Calibri"/>
              </a:rPr>
              <a:t>Increased</a:t>
            </a:r>
            <a:r>
              <a:rPr lang="en-US" sz="1400" dirty="0">
                <a:solidFill>
                  <a:schemeClr val="lt1"/>
                </a:solidFill>
                <a:latin typeface="Calibri"/>
                <a:ea typeface="Calibri"/>
                <a:cs typeface="Calibri"/>
                <a:sym typeface="Calibri"/>
              </a:rPr>
              <a:t> percentages of Student with Disabilities who score proficient and distinguished on Georgia Milestones Math Assessment </a:t>
            </a:r>
          </a:p>
          <a:p>
            <a:pPr marL="171450" lvl="0" indent="-171450">
              <a:buFont typeface="Arial" panose="020B0604020202020204" pitchFamily="34" charset="0"/>
              <a:buChar char="•"/>
            </a:pPr>
            <a:endParaRPr lang="en-US" sz="1400" dirty="0">
              <a:solidFill>
                <a:schemeClr val="lt1"/>
              </a:solidFill>
              <a:latin typeface="Calibri"/>
              <a:ea typeface="Calibri"/>
              <a:cs typeface="Calibri"/>
              <a:sym typeface="Calibri"/>
            </a:endParaRPr>
          </a:p>
          <a:p>
            <a:pPr lvl="0"/>
            <a:endParaRPr lang="en-US" sz="1400" dirty="0">
              <a:solidFill>
                <a:schemeClr val="lt1"/>
              </a:solidFill>
              <a:latin typeface="Calibri"/>
              <a:ea typeface="Calibri"/>
              <a:cs typeface="Calibri"/>
              <a:sym typeface="Calibri"/>
            </a:endParaRPr>
          </a:p>
        </p:txBody>
      </p:sp>
      <p:sp>
        <p:nvSpPr>
          <p:cNvPr id="168" name="Google Shape;168;p20"/>
          <p:cNvSpPr/>
          <p:nvPr/>
        </p:nvSpPr>
        <p:spPr>
          <a:xfrm>
            <a:off x="1871924" y="2065304"/>
            <a:ext cx="289675" cy="290946"/>
          </a:xfrm>
          <a:prstGeom prst="rightArrow">
            <a:avLst>
              <a:gd name="adj1" fmla="val 50000"/>
              <a:gd name="adj2" fmla="val 50000"/>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 name="Google Shape;169;p20"/>
          <p:cNvSpPr/>
          <p:nvPr/>
        </p:nvSpPr>
        <p:spPr>
          <a:xfrm>
            <a:off x="1871924" y="5164411"/>
            <a:ext cx="289675" cy="290946"/>
          </a:xfrm>
          <a:prstGeom prst="rightArrow">
            <a:avLst>
              <a:gd name="adj1" fmla="val 50000"/>
              <a:gd name="adj2" fmla="val 50000"/>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 name="Google Shape;170;p20"/>
          <p:cNvSpPr/>
          <p:nvPr/>
        </p:nvSpPr>
        <p:spPr>
          <a:xfrm>
            <a:off x="377284" y="72420"/>
            <a:ext cx="1267207" cy="1039875"/>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Initiatives: What will we do to achieve success?</a:t>
            </a:r>
            <a:endParaRPr/>
          </a:p>
        </p:txBody>
      </p:sp>
      <p:sp>
        <p:nvSpPr>
          <p:cNvPr id="171" name="Google Shape;171;p20"/>
          <p:cNvSpPr/>
          <p:nvPr/>
        </p:nvSpPr>
        <p:spPr>
          <a:xfrm>
            <a:off x="2258872" y="72420"/>
            <a:ext cx="2816352" cy="639594"/>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Critical actions: </a:t>
            </a:r>
            <a:r>
              <a:rPr lang="en-US" sz="1400">
                <a:solidFill>
                  <a:schemeClr val="lt1"/>
                </a:solidFill>
                <a:latin typeface="Calibri"/>
                <a:ea typeface="Calibri"/>
                <a:cs typeface="Calibri"/>
                <a:sym typeface="Calibri"/>
              </a:rPr>
              <a:t>What major actions will we complete and by when (student groups)?</a:t>
            </a:r>
            <a:endParaRPr/>
          </a:p>
        </p:txBody>
      </p:sp>
      <p:sp>
        <p:nvSpPr>
          <p:cNvPr id="172" name="Google Shape;172;p20"/>
          <p:cNvSpPr/>
          <p:nvPr/>
        </p:nvSpPr>
        <p:spPr>
          <a:xfrm>
            <a:off x="5556060" y="61137"/>
            <a:ext cx="2816352" cy="660315"/>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Evidence of progress: </a:t>
            </a:r>
            <a:r>
              <a:rPr lang="en-US" sz="1400">
                <a:solidFill>
                  <a:schemeClr val="lt1"/>
                </a:solidFill>
                <a:latin typeface="Calibri"/>
                <a:ea typeface="Calibri"/>
                <a:cs typeface="Calibri"/>
                <a:sym typeface="Calibri"/>
              </a:rPr>
              <a:t>How will we know that the initiative is working?</a:t>
            </a:r>
            <a:endParaRPr/>
          </a:p>
          <a:p>
            <a:pPr marL="0" marR="0" lvl="0" indent="0" algn="ctr" rtl="0">
              <a:spcBef>
                <a:spcPts val="0"/>
              </a:spcBef>
              <a:spcAft>
                <a:spcPts val="0"/>
              </a:spcAft>
              <a:buNone/>
            </a:pPr>
            <a:r>
              <a:rPr lang="en-US" sz="1400">
                <a:solidFill>
                  <a:schemeClr val="lt1"/>
                </a:solidFill>
                <a:latin typeface="Calibri"/>
                <a:ea typeface="Calibri"/>
                <a:cs typeface="Calibri"/>
                <a:sym typeface="Calibri"/>
              </a:rPr>
              <a:t>(Timeline)</a:t>
            </a:r>
            <a:endParaRPr/>
          </a:p>
        </p:txBody>
      </p:sp>
      <p:sp>
        <p:nvSpPr>
          <p:cNvPr id="173" name="Google Shape;173;p20"/>
          <p:cNvSpPr/>
          <p:nvPr/>
        </p:nvSpPr>
        <p:spPr>
          <a:xfrm>
            <a:off x="8853248" y="61137"/>
            <a:ext cx="2816352" cy="660315"/>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Outcomes: </a:t>
            </a:r>
            <a:r>
              <a:rPr lang="en-US" sz="1400">
                <a:solidFill>
                  <a:schemeClr val="lt1"/>
                </a:solidFill>
                <a:latin typeface="Calibri"/>
                <a:ea typeface="Calibri"/>
                <a:cs typeface="Calibri"/>
                <a:sym typeface="Calibri"/>
              </a:rPr>
              <a:t>What will success look if we provide opportunities for all children (student groups)?</a:t>
            </a:r>
            <a:endParaRPr/>
          </a:p>
        </p:txBody>
      </p:sp>
      <p:sp>
        <p:nvSpPr>
          <p:cNvPr id="174" name="Google Shape;174;p20"/>
          <p:cNvSpPr/>
          <p:nvPr/>
        </p:nvSpPr>
        <p:spPr>
          <a:xfrm>
            <a:off x="5171195" y="2065304"/>
            <a:ext cx="289675" cy="290946"/>
          </a:xfrm>
          <a:prstGeom prst="rightArrow">
            <a:avLst>
              <a:gd name="adj1" fmla="val 50000"/>
              <a:gd name="adj2" fmla="val 50000"/>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20"/>
          <p:cNvSpPr/>
          <p:nvPr/>
        </p:nvSpPr>
        <p:spPr>
          <a:xfrm>
            <a:off x="5171195" y="5164411"/>
            <a:ext cx="289675" cy="290946"/>
          </a:xfrm>
          <a:prstGeom prst="rightArrow">
            <a:avLst>
              <a:gd name="adj1" fmla="val 50000"/>
              <a:gd name="adj2" fmla="val 50000"/>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 name="Google Shape;176;p20"/>
          <p:cNvSpPr/>
          <p:nvPr/>
        </p:nvSpPr>
        <p:spPr>
          <a:xfrm>
            <a:off x="8473519" y="2065304"/>
            <a:ext cx="289675" cy="290946"/>
          </a:xfrm>
          <a:prstGeom prst="rightArrow">
            <a:avLst>
              <a:gd name="adj1" fmla="val 50000"/>
              <a:gd name="adj2" fmla="val 50000"/>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p20"/>
          <p:cNvSpPr/>
          <p:nvPr/>
        </p:nvSpPr>
        <p:spPr>
          <a:xfrm>
            <a:off x="8473519" y="5164411"/>
            <a:ext cx="289675" cy="290946"/>
          </a:xfrm>
          <a:prstGeom prst="rightArrow">
            <a:avLst>
              <a:gd name="adj1" fmla="val 50000"/>
              <a:gd name="adj2" fmla="val 50000"/>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20"/>
          <p:cNvSpPr txBox="1"/>
          <p:nvPr/>
        </p:nvSpPr>
        <p:spPr>
          <a:xfrm>
            <a:off x="11774314" y="6452774"/>
            <a:ext cx="307273"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88888"/>
                </a:solidFill>
                <a:latin typeface="Calibri"/>
                <a:ea typeface="Calibri"/>
                <a:cs typeface="Calibri"/>
                <a:sym typeface="Calibri"/>
              </a:rPr>
              <a:t>15</a:t>
            </a:fld>
            <a:endParaRPr sz="900">
              <a:solidFill>
                <a:srgbClr val="888888"/>
              </a:solidFill>
              <a:latin typeface="Calibri"/>
              <a:ea typeface="Calibri"/>
              <a:cs typeface="Calibri"/>
              <a:sym typeface="Calibri"/>
            </a:endParaRPr>
          </a:p>
        </p:txBody>
      </p:sp>
      <p:sp>
        <p:nvSpPr>
          <p:cNvPr id="179" name="Google Shape;179;p20"/>
          <p:cNvSpPr txBox="1"/>
          <p:nvPr/>
        </p:nvSpPr>
        <p:spPr>
          <a:xfrm>
            <a:off x="0" y="6452774"/>
            <a:ext cx="2258872"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a:solidFill>
                  <a:srgbClr val="888888"/>
                </a:solidFill>
                <a:latin typeface="Calibri"/>
                <a:ea typeface="Calibri"/>
                <a:cs typeface="Calibri"/>
                <a:sym typeface="Calibri"/>
              </a:rPr>
              <a:t>Strategic Plan: Lockheed Elementary</a:t>
            </a:r>
            <a:endParaRPr sz="900">
              <a:solidFill>
                <a:srgbClr val="888888"/>
              </a:solidFill>
              <a:latin typeface="Calibri"/>
              <a:ea typeface="Calibri"/>
              <a:cs typeface="Calibri"/>
              <a:sym typeface="Calibri"/>
            </a:endParaRPr>
          </a:p>
        </p:txBody>
      </p:sp>
      <p:pic>
        <p:nvPicPr>
          <p:cNvPr id="180" name="Google Shape;180;p20"/>
          <p:cNvPicPr preferRelativeResize="0"/>
          <p:nvPr/>
        </p:nvPicPr>
        <p:blipFill rotWithShape="1">
          <a:blip r:embed="rId3">
            <a:alphaModFix/>
          </a:blip>
          <a:srcRect/>
          <a:stretch/>
        </p:blipFill>
        <p:spPr>
          <a:xfrm>
            <a:off x="233647" y="2864223"/>
            <a:ext cx="1541009" cy="1748117"/>
          </a:xfrm>
          <a:prstGeom prst="rect">
            <a:avLst/>
          </a:prstGeom>
          <a:noFill/>
          <a:ln>
            <a:noFill/>
          </a:ln>
        </p:spPr>
      </p:pic>
    </p:spTree>
    <p:extLst>
      <p:ext uri="{BB962C8B-B14F-4D97-AF65-F5344CB8AC3E}">
        <p14:creationId xmlns:p14="http://schemas.microsoft.com/office/powerpoint/2010/main" val="2117644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2305216" y="818258"/>
            <a:ext cx="2816579" cy="2920023"/>
          </a:xfrm>
          <a:prstGeom prst="rect">
            <a:avLst/>
          </a:prstGeom>
          <a:solidFill>
            <a:srgbClr val="0066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solidFill>
                <a:latin typeface="Arial" panose="020B0604020202020204" pitchFamily="34" charset="0"/>
                <a:cs typeface="Arial" panose="020B0604020202020204" pitchFamily="34" charset="0"/>
              </a:rPr>
              <a:t>Fall MAP Reading - Percentage of students meeting projected growth:   </a:t>
            </a:r>
          </a:p>
          <a:p>
            <a:r>
              <a:rPr lang="en-US" sz="1100" dirty="0">
                <a:solidFill>
                  <a:schemeClr val="tx1"/>
                </a:solidFill>
                <a:latin typeface="Arial" panose="020B0604020202020204" pitchFamily="34" charset="0"/>
                <a:cs typeface="Arial" panose="020B0604020202020204" pitchFamily="34" charset="0"/>
              </a:rPr>
              <a:t>1st Grade – 21% , 2nd Grade –  40%</a:t>
            </a:r>
          </a:p>
          <a:p>
            <a:r>
              <a:rPr lang="en-US" sz="1100" dirty="0">
                <a:solidFill>
                  <a:schemeClr val="tx1"/>
                </a:solidFill>
                <a:latin typeface="Arial" panose="020B0604020202020204" pitchFamily="34" charset="0"/>
                <a:cs typeface="Arial" panose="020B0604020202020204" pitchFamily="34" charset="0"/>
              </a:rPr>
              <a:t>3rd Grade – 41%, 4th Grade – 56%</a:t>
            </a:r>
          </a:p>
          <a:p>
            <a:r>
              <a:rPr lang="en-US" sz="1100" dirty="0">
                <a:solidFill>
                  <a:schemeClr val="tx1"/>
                </a:solidFill>
                <a:latin typeface="Arial" panose="020B0604020202020204" pitchFamily="34" charset="0"/>
                <a:cs typeface="Arial" panose="020B0604020202020204" pitchFamily="34" charset="0"/>
              </a:rPr>
              <a:t>5th Grade – 43%</a:t>
            </a:r>
          </a:p>
          <a:p>
            <a:endParaRPr lang="en-US" sz="1100" dirty="0">
              <a:solidFill>
                <a:schemeClr val="tx1"/>
              </a:solidFill>
              <a:latin typeface="Arial" panose="020B0604020202020204" pitchFamily="34" charset="0"/>
              <a:cs typeface="Arial" panose="020B0604020202020204" pitchFamily="34" charset="0"/>
            </a:endParaRPr>
          </a:p>
          <a:p>
            <a:r>
              <a:rPr lang="en-US" sz="1100" dirty="0">
                <a:solidFill>
                  <a:schemeClr val="tx1"/>
                </a:solidFill>
                <a:latin typeface="Arial" panose="020B0604020202020204" pitchFamily="34" charset="0"/>
                <a:cs typeface="Arial" panose="020B0604020202020204" pitchFamily="34" charset="0"/>
              </a:rPr>
              <a:t>Lexia- 92% Below to 81% Below; </a:t>
            </a:r>
          </a:p>
          <a:p>
            <a:r>
              <a:rPr lang="en-US" sz="1100" dirty="0">
                <a:solidFill>
                  <a:schemeClr val="tx1"/>
                </a:solidFill>
                <a:latin typeface="Arial" panose="020B0604020202020204" pitchFamily="34" charset="0"/>
                <a:cs typeface="Arial" panose="020B0604020202020204" pitchFamily="34" charset="0"/>
              </a:rPr>
              <a:t>8% On Level to 19% On Level </a:t>
            </a:r>
          </a:p>
          <a:p>
            <a:endParaRPr lang="en-US" sz="1100" dirty="0">
              <a:solidFill>
                <a:schemeClr val="tx1"/>
              </a:solidFill>
              <a:latin typeface="Arial" panose="020B0604020202020204" pitchFamily="34" charset="0"/>
              <a:cs typeface="Arial" panose="020B0604020202020204" pitchFamily="34" charset="0"/>
            </a:endParaRPr>
          </a:p>
          <a:p>
            <a:r>
              <a:rPr lang="en-US" sz="1100" dirty="0">
                <a:solidFill>
                  <a:schemeClr val="tx1"/>
                </a:solidFill>
                <a:latin typeface="Arial" panose="020B0604020202020204" pitchFamily="34" charset="0"/>
                <a:cs typeface="Arial" panose="020B0604020202020204" pitchFamily="34" charset="0"/>
              </a:rPr>
              <a:t>100% of K-3 teachers completed </a:t>
            </a:r>
            <a:r>
              <a:rPr lang="en-US" sz="1100" dirty="0" err="1">
                <a:solidFill>
                  <a:schemeClr val="tx1"/>
                </a:solidFill>
                <a:latin typeface="Arial" panose="020B0604020202020204" pitchFamily="34" charset="0"/>
                <a:cs typeface="Arial" panose="020B0604020202020204" pitchFamily="34" charset="0"/>
              </a:rPr>
              <a:t>SoR</a:t>
            </a:r>
            <a:r>
              <a:rPr lang="en-US" sz="1100" dirty="0">
                <a:solidFill>
                  <a:schemeClr val="tx1"/>
                </a:solidFill>
                <a:latin typeface="Arial" panose="020B0604020202020204" pitchFamily="34" charset="0"/>
                <a:cs typeface="Arial" panose="020B0604020202020204" pitchFamily="34" charset="0"/>
              </a:rPr>
              <a:t> Tool 8 Module, participated in Coaching Cycle PLCs &amp; Classroom Observations reflect evidence of implementation of </a:t>
            </a:r>
            <a:r>
              <a:rPr lang="en-US" sz="1100" dirty="0" err="1">
                <a:solidFill>
                  <a:schemeClr val="tx1"/>
                </a:solidFill>
                <a:latin typeface="Arial" panose="020B0604020202020204" pitchFamily="34" charset="0"/>
                <a:cs typeface="Arial" panose="020B0604020202020204" pitchFamily="34" charset="0"/>
              </a:rPr>
              <a:t>SoR</a:t>
            </a:r>
            <a:r>
              <a:rPr lang="en-US" sz="1100" dirty="0">
                <a:solidFill>
                  <a:schemeClr val="tx1"/>
                </a:solidFill>
                <a:latin typeface="Arial" panose="020B0604020202020204" pitchFamily="34" charset="0"/>
                <a:cs typeface="Arial" panose="020B0604020202020204" pitchFamily="34" charset="0"/>
              </a:rPr>
              <a:t> practices  </a:t>
            </a:r>
          </a:p>
          <a:p>
            <a:endParaRPr lang="en-US" sz="1100" dirty="0">
              <a:solidFill>
                <a:schemeClr val="tx1"/>
              </a:solidFill>
              <a:latin typeface="Arial" panose="020B0604020202020204" pitchFamily="34" charset="0"/>
              <a:cs typeface="Arial" panose="020B0604020202020204" pitchFamily="34" charset="0"/>
            </a:endParaRPr>
          </a:p>
          <a:p>
            <a:r>
              <a:rPr lang="en-US" sz="1100" dirty="0">
                <a:solidFill>
                  <a:schemeClr val="tx1"/>
                </a:solidFill>
                <a:latin typeface="Arial" panose="020B0604020202020204" pitchFamily="34" charset="0"/>
                <a:cs typeface="Arial" panose="020B0604020202020204" pitchFamily="34" charset="0"/>
              </a:rPr>
              <a:t>Implementation of System 44/Read 180 </a:t>
            </a:r>
          </a:p>
          <a:p>
            <a:endParaRPr lang="en-US" sz="1200" dirty="0">
              <a:solidFill>
                <a:schemeClr val="tx1"/>
              </a:solidFill>
              <a:latin typeface="Arial" panose="020B0604020202020204" pitchFamily="34" charset="0"/>
              <a:cs typeface="Arial" panose="020B0604020202020204" pitchFamily="34" charset="0"/>
            </a:endParaRPr>
          </a:p>
          <a:p>
            <a:endParaRPr lang="en-US" sz="1200" dirty="0">
              <a:solidFill>
                <a:schemeClr val="tx1"/>
              </a:solidFill>
              <a:latin typeface="Arial" panose="020B0604020202020204" pitchFamily="34" charset="0"/>
              <a:cs typeface="Arial" panose="020B0604020202020204" pitchFamily="34" charset="0"/>
            </a:endParaRPr>
          </a:p>
          <a:p>
            <a:endParaRPr lang="en-US" sz="1200" dirty="0">
              <a:solidFill>
                <a:schemeClr val="tx1"/>
              </a:solidFill>
              <a:latin typeface="Arial" panose="020B0604020202020204" pitchFamily="34" charset="0"/>
              <a:cs typeface="Arial" panose="020B0604020202020204" pitchFamily="34" charset="0"/>
            </a:endParaRPr>
          </a:p>
          <a:p>
            <a:endParaRPr lang="en-US" sz="1200" dirty="0">
              <a:solidFill>
                <a:schemeClr val="tx1"/>
              </a:solidFill>
              <a:latin typeface="Arial" panose="020B0604020202020204" pitchFamily="34" charset="0"/>
              <a:cs typeface="Arial" panose="020B0604020202020204" pitchFamily="34" charset="0"/>
            </a:endParaRPr>
          </a:p>
        </p:txBody>
      </p:sp>
      <p:sp>
        <p:nvSpPr>
          <p:cNvPr id="42" name="Rectangle 41"/>
          <p:cNvSpPr/>
          <p:nvPr/>
        </p:nvSpPr>
        <p:spPr>
          <a:xfrm>
            <a:off x="233647" y="1460666"/>
            <a:ext cx="1554480" cy="1199478"/>
          </a:xfrm>
          <a:prstGeom prst="rect">
            <a:avLst/>
          </a:prstGeom>
          <a:solidFill>
            <a:srgbClr val="006699">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Structured </a:t>
            </a:r>
            <a:r>
              <a:rPr lang="en-US" sz="1400" dirty="0">
                <a:solidFill>
                  <a:schemeClr val="tx1"/>
                </a:solidFill>
                <a:latin typeface="Arial" panose="020B0604020202020204" pitchFamily="34" charset="0"/>
                <a:cs typeface="Arial" panose="020B0604020202020204" pitchFamily="34" charset="0"/>
              </a:rPr>
              <a:t>Literacy</a:t>
            </a:r>
            <a:endParaRPr lang="en-US" sz="1200" dirty="0">
              <a:solidFill>
                <a:schemeClr val="tx1"/>
              </a:solidFill>
              <a:latin typeface="Arial" panose="020B0604020202020204" pitchFamily="34" charset="0"/>
              <a:cs typeface="Arial" panose="020B0604020202020204" pitchFamily="34" charset="0"/>
            </a:endParaRPr>
          </a:p>
        </p:txBody>
      </p:sp>
      <p:sp>
        <p:nvSpPr>
          <p:cNvPr id="44" name="Rectangle 43"/>
          <p:cNvSpPr/>
          <p:nvPr/>
        </p:nvSpPr>
        <p:spPr>
          <a:xfrm>
            <a:off x="5559670" y="839177"/>
            <a:ext cx="2816579" cy="2743200"/>
          </a:xfrm>
          <a:prstGeom prst="rect">
            <a:avLst/>
          </a:prstGeom>
          <a:solidFill>
            <a:srgbClr val="00669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schemeClr val="bg1"/>
              </a:solidFill>
            </a:endParaRPr>
          </a:p>
        </p:txBody>
      </p:sp>
      <p:sp>
        <p:nvSpPr>
          <p:cNvPr id="20" name="Rectangle 19"/>
          <p:cNvSpPr/>
          <p:nvPr/>
        </p:nvSpPr>
        <p:spPr>
          <a:xfrm>
            <a:off x="8860465" y="889972"/>
            <a:ext cx="2816579" cy="27432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schemeClr val="tx1"/>
              </a:solidFill>
            </a:endParaRPr>
          </a:p>
        </p:txBody>
      </p:sp>
      <p:sp>
        <p:nvSpPr>
          <p:cNvPr id="24" name="Rectangle 23"/>
          <p:cNvSpPr/>
          <p:nvPr/>
        </p:nvSpPr>
        <p:spPr>
          <a:xfrm>
            <a:off x="233647" y="4844849"/>
            <a:ext cx="1554480" cy="1607925"/>
          </a:xfrm>
          <a:prstGeom prst="rect">
            <a:avLst/>
          </a:prstGeom>
          <a:solidFill>
            <a:srgbClr val="006699">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000" dirty="0">
              <a:solidFill>
                <a:schemeClr val="tx1"/>
              </a:solidFill>
              <a:latin typeface="Arial" panose="020B0604020202020204" pitchFamily="34" charset="0"/>
              <a:cs typeface="Arial" panose="020B0604020202020204" pitchFamily="34" charset="0"/>
            </a:endParaRPr>
          </a:p>
          <a:p>
            <a:endParaRPr lang="en-US" sz="1000" dirty="0">
              <a:solidFill>
                <a:schemeClr val="tx1"/>
              </a:solidFill>
              <a:latin typeface="Arial" panose="020B0604020202020204" pitchFamily="34" charset="0"/>
              <a:cs typeface="Arial" panose="020B0604020202020204" pitchFamily="34" charset="0"/>
            </a:endParaRPr>
          </a:p>
          <a:p>
            <a:endParaRPr lang="en-US" sz="1000" dirty="0">
              <a:solidFill>
                <a:schemeClr val="tx1"/>
              </a:solidFill>
              <a:latin typeface="Arial" panose="020B0604020202020204" pitchFamily="34" charset="0"/>
              <a:cs typeface="Arial" panose="020B0604020202020204" pitchFamily="34" charset="0"/>
            </a:endParaRPr>
          </a:p>
          <a:p>
            <a:endParaRPr lang="en-US" sz="1400" dirty="0">
              <a:solidFill>
                <a:schemeClr val="tx1"/>
              </a:solidFill>
              <a:latin typeface="Arial" panose="020B0604020202020204" pitchFamily="34" charset="0"/>
              <a:cs typeface="Arial" panose="020B0604020202020204" pitchFamily="34" charset="0"/>
            </a:endParaRPr>
          </a:p>
          <a:p>
            <a:r>
              <a:rPr lang="en-US" sz="1400" dirty="0">
                <a:solidFill>
                  <a:schemeClr val="tx1"/>
                </a:solidFill>
                <a:latin typeface="Arial" panose="020B0604020202020204" pitchFamily="34" charset="0"/>
                <a:cs typeface="Arial" panose="020B0604020202020204" pitchFamily="34" charset="0"/>
              </a:rPr>
              <a:t>Balanced Math </a:t>
            </a:r>
          </a:p>
        </p:txBody>
      </p:sp>
      <p:sp>
        <p:nvSpPr>
          <p:cNvPr id="33" name="Rectangle 32"/>
          <p:cNvSpPr/>
          <p:nvPr/>
        </p:nvSpPr>
        <p:spPr>
          <a:xfrm>
            <a:off x="5573140" y="3938284"/>
            <a:ext cx="2816579" cy="2743200"/>
          </a:xfrm>
          <a:prstGeom prst="rect">
            <a:avLst/>
          </a:prstGeom>
          <a:solidFill>
            <a:srgbClr val="00669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 </a:t>
            </a:r>
          </a:p>
          <a:p>
            <a:pPr marL="228600" indent="-228600">
              <a:buFontTx/>
              <a:buAutoNum type="arabicPeriod"/>
            </a:pPr>
            <a:endParaRPr lang="en-US" sz="1200" dirty="0">
              <a:solidFill>
                <a:schemeClr val="tx1"/>
              </a:solidFill>
            </a:endParaRPr>
          </a:p>
          <a:p>
            <a:endParaRPr lang="en-US" sz="1200" dirty="0">
              <a:solidFill>
                <a:schemeClr val="tx1"/>
              </a:solidFill>
            </a:endParaRPr>
          </a:p>
          <a:p>
            <a:pPr marL="228600" indent="-228600">
              <a:buAutoNum type="arabicPeriod"/>
            </a:pPr>
            <a:endParaRPr lang="en-US" sz="1200" dirty="0">
              <a:solidFill>
                <a:schemeClr val="tx1"/>
              </a:solidFill>
            </a:endParaRPr>
          </a:p>
        </p:txBody>
      </p:sp>
      <p:sp>
        <p:nvSpPr>
          <p:cNvPr id="34" name="Rectangle 33"/>
          <p:cNvSpPr/>
          <p:nvPr/>
        </p:nvSpPr>
        <p:spPr>
          <a:xfrm>
            <a:off x="8860465" y="3938284"/>
            <a:ext cx="2816579" cy="27432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p>
        </p:txBody>
      </p:sp>
      <p:sp>
        <p:nvSpPr>
          <p:cNvPr id="3" name="Arrow: Right 2"/>
          <p:cNvSpPr/>
          <p:nvPr/>
        </p:nvSpPr>
        <p:spPr>
          <a:xfrm>
            <a:off x="1871924" y="2065304"/>
            <a:ext cx="289675" cy="290946"/>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Arrow: Right 87"/>
          <p:cNvSpPr/>
          <p:nvPr/>
        </p:nvSpPr>
        <p:spPr>
          <a:xfrm>
            <a:off x="1871924" y="5164411"/>
            <a:ext cx="289675" cy="290946"/>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377284" y="72420"/>
            <a:ext cx="1267207" cy="1039875"/>
          </a:xfrm>
          <a:prstGeom prst="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rPr>
              <a:t>Initiatives: What will we do to achieve success?</a:t>
            </a:r>
          </a:p>
        </p:txBody>
      </p:sp>
      <p:sp>
        <p:nvSpPr>
          <p:cNvPr id="94" name="Rectangle 93"/>
          <p:cNvSpPr/>
          <p:nvPr/>
        </p:nvSpPr>
        <p:spPr>
          <a:xfrm>
            <a:off x="2258872" y="72420"/>
            <a:ext cx="2816352" cy="639594"/>
          </a:xfrm>
          <a:prstGeom prst="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Evidence of Progress:</a:t>
            </a:r>
          </a:p>
          <a:p>
            <a:pPr algn="ctr"/>
            <a:r>
              <a:rPr lang="en-US" sz="1400" b="1" dirty="0">
                <a:solidFill>
                  <a:schemeClr val="bg1"/>
                </a:solidFill>
              </a:rPr>
              <a:t> Impact Check #1- Fall</a:t>
            </a:r>
            <a:endParaRPr lang="en-US" sz="1400" dirty="0">
              <a:solidFill>
                <a:schemeClr val="bg1"/>
              </a:solidFill>
            </a:endParaRPr>
          </a:p>
        </p:txBody>
      </p:sp>
      <p:sp>
        <p:nvSpPr>
          <p:cNvPr id="95" name="Rectangle 94"/>
          <p:cNvSpPr/>
          <p:nvPr/>
        </p:nvSpPr>
        <p:spPr>
          <a:xfrm>
            <a:off x="5556060" y="61137"/>
            <a:ext cx="2816352" cy="660315"/>
          </a:xfrm>
          <a:prstGeom prst="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Evidence of Progress:</a:t>
            </a:r>
          </a:p>
          <a:p>
            <a:pPr algn="ctr"/>
            <a:r>
              <a:rPr lang="en-US" sz="1400" b="1" dirty="0">
                <a:solidFill>
                  <a:schemeClr val="bg1"/>
                </a:solidFill>
              </a:rPr>
              <a:t>Impact Check #2- Winter</a:t>
            </a:r>
            <a:endParaRPr lang="en-US" sz="1400" dirty="0">
              <a:solidFill>
                <a:schemeClr val="bg1"/>
              </a:solidFill>
            </a:endParaRPr>
          </a:p>
        </p:txBody>
      </p:sp>
      <p:sp>
        <p:nvSpPr>
          <p:cNvPr id="96" name="Rectangle 95"/>
          <p:cNvSpPr/>
          <p:nvPr/>
        </p:nvSpPr>
        <p:spPr>
          <a:xfrm>
            <a:off x="8853248" y="61137"/>
            <a:ext cx="2816352" cy="660315"/>
          </a:xfrm>
          <a:prstGeom prst="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Evidence of Success:</a:t>
            </a:r>
          </a:p>
          <a:p>
            <a:pPr algn="ctr"/>
            <a:r>
              <a:rPr lang="en-US" sz="1400" b="1" dirty="0">
                <a:solidFill>
                  <a:schemeClr val="bg1"/>
                </a:solidFill>
              </a:rPr>
              <a:t>Impact Check #3- End of Year </a:t>
            </a:r>
            <a:endParaRPr lang="en-US" sz="1400" dirty="0">
              <a:solidFill>
                <a:schemeClr val="bg1"/>
              </a:solidFill>
            </a:endParaRPr>
          </a:p>
        </p:txBody>
      </p:sp>
      <p:sp>
        <p:nvSpPr>
          <p:cNvPr id="97" name="Arrow: Right 96"/>
          <p:cNvSpPr/>
          <p:nvPr/>
        </p:nvSpPr>
        <p:spPr>
          <a:xfrm>
            <a:off x="5171195" y="2065304"/>
            <a:ext cx="289675" cy="290946"/>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row: Right 97"/>
          <p:cNvSpPr/>
          <p:nvPr/>
        </p:nvSpPr>
        <p:spPr>
          <a:xfrm>
            <a:off x="5171195" y="5164411"/>
            <a:ext cx="289675" cy="290946"/>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Arrow: Right 108"/>
          <p:cNvSpPr/>
          <p:nvPr/>
        </p:nvSpPr>
        <p:spPr>
          <a:xfrm>
            <a:off x="8473519" y="2065304"/>
            <a:ext cx="289675" cy="290946"/>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row: Right 109"/>
          <p:cNvSpPr/>
          <p:nvPr/>
        </p:nvSpPr>
        <p:spPr>
          <a:xfrm>
            <a:off x="8473519" y="5164411"/>
            <a:ext cx="289675" cy="290946"/>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p:cNvSpPr txBox="1">
            <a:spLocks/>
          </p:cNvSpPr>
          <p:nvPr/>
        </p:nvSpPr>
        <p:spPr>
          <a:xfrm>
            <a:off x="11774314" y="6452774"/>
            <a:ext cx="30727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DE3E18C-7958-4AD3-9EEF-D1CA690B5419}" type="slidenum">
              <a:rPr lang="en-US" sz="900" smtClean="0"/>
              <a:pPr/>
              <a:t>16</a:t>
            </a:fld>
            <a:endParaRPr lang="en-US" sz="900"/>
          </a:p>
        </p:txBody>
      </p:sp>
      <p:pic>
        <p:nvPicPr>
          <p:cNvPr id="26" name="Picture 25">
            <a:extLst>
              <a:ext uri="{FF2B5EF4-FFF2-40B4-BE49-F238E27FC236}">
                <a16:creationId xmlns:a16="http://schemas.microsoft.com/office/drawing/2014/main" id="{6CCB449E-E231-4321-A6DB-6323BA49B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647" y="2864223"/>
            <a:ext cx="1541009" cy="1748117"/>
          </a:xfrm>
          <a:prstGeom prst="rect">
            <a:avLst/>
          </a:prstGeom>
        </p:spPr>
      </p:pic>
      <p:sp>
        <p:nvSpPr>
          <p:cNvPr id="2" name="Rectangle 1">
            <a:extLst>
              <a:ext uri="{FF2B5EF4-FFF2-40B4-BE49-F238E27FC236}">
                <a16:creationId xmlns:a16="http://schemas.microsoft.com/office/drawing/2014/main" id="{848C3691-1557-3A79-7AC6-619D2E2301A4}"/>
              </a:ext>
            </a:extLst>
          </p:cNvPr>
          <p:cNvSpPr/>
          <p:nvPr/>
        </p:nvSpPr>
        <p:spPr>
          <a:xfrm>
            <a:off x="2270816" y="3938284"/>
            <a:ext cx="2816579" cy="2847296"/>
          </a:xfrm>
          <a:prstGeom prst="rect">
            <a:avLst/>
          </a:prstGeom>
          <a:solidFill>
            <a:srgbClr val="0066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schemeClr val="tx1"/>
              </a:solidFill>
            </a:endParaRPr>
          </a:p>
          <a:p>
            <a:r>
              <a:rPr lang="en-US" sz="1200" dirty="0">
                <a:solidFill>
                  <a:schemeClr val="tx1"/>
                </a:solidFill>
              </a:rPr>
              <a:t>Fall MAP Math – Percentage of students meeting projected growth:   </a:t>
            </a:r>
          </a:p>
          <a:p>
            <a:r>
              <a:rPr lang="en-US" sz="1200" dirty="0">
                <a:solidFill>
                  <a:schemeClr val="tx1"/>
                </a:solidFill>
              </a:rPr>
              <a:t>1</a:t>
            </a:r>
            <a:r>
              <a:rPr lang="en-US" sz="1200" baseline="30000" dirty="0">
                <a:solidFill>
                  <a:schemeClr val="tx1"/>
                </a:solidFill>
              </a:rPr>
              <a:t>st</a:t>
            </a:r>
            <a:r>
              <a:rPr lang="en-US" sz="1200" dirty="0">
                <a:solidFill>
                  <a:schemeClr val="tx1"/>
                </a:solidFill>
              </a:rPr>
              <a:t> Grade – 51%</a:t>
            </a:r>
          </a:p>
          <a:p>
            <a:r>
              <a:rPr lang="en-US" sz="1200" dirty="0">
                <a:solidFill>
                  <a:schemeClr val="tx1"/>
                </a:solidFill>
              </a:rPr>
              <a:t>2</a:t>
            </a:r>
            <a:r>
              <a:rPr lang="en-US" sz="1200" baseline="30000" dirty="0">
                <a:solidFill>
                  <a:schemeClr val="tx1"/>
                </a:solidFill>
              </a:rPr>
              <a:t>nd</a:t>
            </a:r>
            <a:r>
              <a:rPr lang="en-US" sz="1200" dirty="0">
                <a:solidFill>
                  <a:schemeClr val="tx1"/>
                </a:solidFill>
              </a:rPr>
              <a:t> Grade – 38%</a:t>
            </a:r>
          </a:p>
          <a:p>
            <a:r>
              <a:rPr lang="en-US" sz="1200" dirty="0">
                <a:solidFill>
                  <a:schemeClr val="tx1"/>
                </a:solidFill>
              </a:rPr>
              <a:t>3</a:t>
            </a:r>
            <a:r>
              <a:rPr lang="en-US" sz="1200" baseline="30000" dirty="0">
                <a:solidFill>
                  <a:schemeClr val="tx1"/>
                </a:solidFill>
              </a:rPr>
              <a:t>rd</a:t>
            </a:r>
            <a:r>
              <a:rPr lang="en-US" sz="1200" dirty="0">
                <a:solidFill>
                  <a:schemeClr val="tx1"/>
                </a:solidFill>
              </a:rPr>
              <a:t> Grade – 65%</a:t>
            </a:r>
          </a:p>
          <a:p>
            <a:r>
              <a:rPr lang="en-US" sz="1200" dirty="0">
                <a:solidFill>
                  <a:schemeClr val="tx1"/>
                </a:solidFill>
              </a:rPr>
              <a:t>4</a:t>
            </a:r>
            <a:r>
              <a:rPr lang="en-US" sz="1200" baseline="30000" dirty="0">
                <a:solidFill>
                  <a:schemeClr val="tx1"/>
                </a:solidFill>
              </a:rPr>
              <a:t>th</a:t>
            </a:r>
            <a:r>
              <a:rPr lang="en-US" sz="1200" dirty="0">
                <a:solidFill>
                  <a:schemeClr val="tx1"/>
                </a:solidFill>
              </a:rPr>
              <a:t> Grade – 56%</a:t>
            </a:r>
          </a:p>
          <a:p>
            <a:r>
              <a:rPr lang="en-US" sz="1200" dirty="0">
                <a:solidFill>
                  <a:schemeClr val="tx1"/>
                </a:solidFill>
              </a:rPr>
              <a:t>5</a:t>
            </a:r>
            <a:r>
              <a:rPr lang="en-US" sz="1200" baseline="30000" dirty="0">
                <a:solidFill>
                  <a:schemeClr val="tx1"/>
                </a:solidFill>
              </a:rPr>
              <a:t>th</a:t>
            </a:r>
            <a:r>
              <a:rPr lang="en-US" sz="1200" dirty="0">
                <a:solidFill>
                  <a:schemeClr val="tx1"/>
                </a:solidFill>
              </a:rPr>
              <a:t> Grade – 56%</a:t>
            </a:r>
          </a:p>
          <a:p>
            <a:endParaRPr lang="en-US" sz="1200" dirty="0">
              <a:solidFill>
                <a:schemeClr val="tx1"/>
              </a:solidFill>
            </a:endParaRPr>
          </a:p>
          <a:p>
            <a:r>
              <a:rPr lang="en-US" sz="1200" dirty="0">
                <a:solidFill>
                  <a:schemeClr val="tx1"/>
                </a:solidFill>
              </a:rPr>
              <a:t>Symphony Math: </a:t>
            </a:r>
          </a:p>
          <a:p>
            <a:r>
              <a:rPr lang="en-US" sz="1200" dirty="0">
                <a:solidFill>
                  <a:schemeClr val="tx1"/>
                </a:solidFill>
              </a:rPr>
              <a:t>72% Below, 27% On Level, 1% Above </a:t>
            </a:r>
          </a:p>
          <a:p>
            <a:endParaRPr lang="en-US" sz="1200" dirty="0">
              <a:solidFill>
                <a:schemeClr val="tx1"/>
              </a:solidFill>
            </a:endParaRPr>
          </a:p>
        </p:txBody>
      </p:sp>
    </p:spTree>
    <p:extLst>
      <p:ext uri="{BB962C8B-B14F-4D97-AF65-F5344CB8AC3E}">
        <p14:creationId xmlns:p14="http://schemas.microsoft.com/office/powerpoint/2010/main" val="2891588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1"/>
          <p:cNvSpPr/>
          <p:nvPr/>
        </p:nvSpPr>
        <p:spPr>
          <a:xfrm>
            <a:off x="8860464" y="4084320"/>
            <a:ext cx="2816579" cy="2597164"/>
          </a:xfrm>
          <a:prstGeom prst="rect">
            <a:avLst/>
          </a:prstGeom>
          <a:solidFill>
            <a:srgbClr val="993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dirty="0">
                <a:solidFill>
                  <a:schemeClr val="lt1"/>
                </a:solidFill>
                <a:latin typeface="Arial" panose="020B0604020202020204" pitchFamily="34" charset="0"/>
                <a:ea typeface="Calibri"/>
                <a:cs typeface="Arial" panose="020B0604020202020204" pitchFamily="34" charset="0"/>
                <a:sym typeface="Calibri"/>
              </a:rPr>
              <a:t>I</a:t>
            </a:r>
            <a:r>
              <a:rPr lang="en-US" sz="1200" dirty="0">
                <a:solidFill>
                  <a:schemeClr val="lt1"/>
                </a:solidFill>
                <a:latin typeface="Calibri"/>
                <a:ea typeface="Calibri"/>
                <a:cs typeface="Calibri"/>
                <a:sym typeface="Calibri"/>
              </a:rPr>
              <a:t>ncreased retention of highly qualified staff and hiring qualified staff for any vacancies </a:t>
            </a:r>
          </a:p>
        </p:txBody>
      </p:sp>
      <p:sp>
        <p:nvSpPr>
          <p:cNvPr id="186" name="Google Shape;186;p21"/>
          <p:cNvSpPr/>
          <p:nvPr/>
        </p:nvSpPr>
        <p:spPr>
          <a:xfrm>
            <a:off x="8860465" y="866478"/>
            <a:ext cx="2816579" cy="3146721"/>
          </a:xfrm>
          <a:prstGeom prst="rect">
            <a:avLst/>
          </a:prstGeom>
          <a:solidFill>
            <a:srgbClr val="993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200" dirty="0">
              <a:solidFill>
                <a:schemeClr val="lt1"/>
              </a:solidFill>
              <a:latin typeface="Calibri"/>
              <a:ea typeface="Calibri"/>
              <a:cs typeface="Calibri"/>
              <a:sym typeface="Calibri"/>
            </a:endParaRPr>
          </a:p>
          <a:p>
            <a:pPr marL="0" marR="0" lvl="0" indent="0" algn="ctr" rtl="0">
              <a:spcBef>
                <a:spcPts val="0"/>
              </a:spcBef>
              <a:spcAft>
                <a:spcPts val="0"/>
              </a:spcAft>
              <a:buNone/>
            </a:pPr>
            <a:r>
              <a:rPr lang="en-US" sz="1200" dirty="0">
                <a:solidFill>
                  <a:schemeClr val="lt1"/>
                </a:solidFill>
                <a:latin typeface="Calibri"/>
                <a:ea typeface="Calibri"/>
                <a:cs typeface="Calibri"/>
                <a:sym typeface="Calibri"/>
              </a:rPr>
              <a:t>Staff survey results reflect positive feedback and improved culture and climate </a:t>
            </a:r>
          </a:p>
          <a:p>
            <a:pPr marL="0" marR="0" lvl="0" indent="0" algn="ctr" rtl="0">
              <a:spcBef>
                <a:spcPts val="0"/>
              </a:spcBef>
              <a:spcAft>
                <a:spcPts val="0"/>
              </a:spcAft>
              <a:buNone/>
            </a:pPr>
            <a:endParaRPr lang="en-US" sz="1200" dirty="0">
              <a:solidFill>
                <a:schemeClr val="lt1"/>
              </a:solidFill>
              <a:latin typeface="Calibri"/>
              <a:ea typeface="Calibri"/>
              <a:cs typeface="Calibri"/>
              <a:sym typeface="Calibri"/>
            </a:endParaRPr>
          </a:p>
          <a:p>
            <a:pPr algn="ctr"/>
            <a:r>
              <a:rPr lang="en-US" sz="1200" dirty="0">
                <a:solidFill>
                  <a:schemeClr val="lt1"/>
                </a:solidFill>
                <a:latin typeface="Calibri"/>
                <a:ea typeface="Calibri"/>
                <a:cs typeface="Calibri"/>
                <a:sym typeface="Calibri"/>
              </a:rPr>
              <a:t>Increased  retention of highly qualified staff and hiring qualified staff for any vacancies </a:t>
            </a:r>
          </a:p>
          <a:p>
            <a:pPr marL="0" marR="0" lvl="0" indent="0" algn="ctr" rtl="0">
              <a:spcBef>
                <a:spcPts val="0"/>
              </a:spcBef>
              <a:spcAft>
                <a:spcPts val="0"/>
              </a:spcAft>
              <a:buNone/>
            </a:pPr>
            <a:endParaRPr lang="en-US" sz="1200" dirty="0">
              <a:solidFill>
                <a:schemeClr val="lt1"/>
              </a:solidFill>
              <a:latin typeface="Calibri"/>
              <a:ea typeface="Calibri"/>
              <a:cs typeface="Calibri"/>
              <a:sym typeface="Calibri"/>
            </a:endParaRPr>
          </a:p>
          <a:p>
            <a:pPr marL="0" marR="0" lvl="0" indent="0" algn="ctr" rtl="0">
              <a:spcBef>
                <a:spcPts val="0"/>
              </a:spcBef>
              <a:spcAft>
                <a:spcPts val="0"/>
              </a:spcAft>
              <a:buNone/>
            </a:pPr>
            <a:endParaRPr lang="en-US" sz="1200" dirty="0">
              <a:solidFill>
                <a:schemeClr val="lt1"/>
              </a:solidFill>
              <a:latin typeface="Calibri"/>
              <a:ea typeface="Calibri"/>
              <a:cs typeface="Calibri"/>
              <a:sym typeface="Calibri"/>
            </a:endParaRPr>
          </a:p>
          <a:p>
            <a:pPr marL="0" marR="0" lvl="0" indent="0" algn="ctr" rtl="0">
              <a:spcBef>
                <a:spcPts val="0"/>
              </a:spcBef>
              <a:spcAft>
                <a:spcPts val="0"/>
              </a:spcAft>
              <a:buNone/>
            </a:pPr>
            <a:endParaRPr lang="en-US" sz="1200" dirty="0">
              <a:solidFill>
                <a:schemeClr val="lt1"/>
              </a:solidFill>
              <a:latin typeface="Calibri"/>
              <a:ea typeface="Calibri"/>
              <a:cs typeface="Calibri"/>
              <a:sym typeface="Calibri"/>
            </a:endParaRPr>
          </a:p>
          <a:p>
            <a:pPr marL="0" marR="0" lvl="0" indent="0" algn="ctr" rtl="0">
              <a:spcBef>
                <a:spcPts val="0"/>
              </a:spcBef>
              <a:spcAft>
                <a:spcPts val="0"/>
              </a:spcAft>
              <a:buNone/>
            </a:pPr>
            <a:endParaRPr sz="1200" dirty="0">
              <a:solidFill>
                <a:schemeClr val="lt1"/>
              </a:solidFill>
              <a:latin typeface="Calibri"/>
              <a:ea typeface="Calibri"/>
              <a:cs typeface="Calibri"/>
              <a:sym typeface="Calibri"/>
            </a:endParaRPr>
          </a:p>
        </p:txBody>
      </p:sp>
      <p:sp>
        <p:nvSpPr>
          <p:cNvPr id="187" name="Google Shape;187;p21"/>
          <p:cNvSpPr/>
          <p:nvPr/>
        </p:nvSpPr>
        <p:spPr>
          <a:xfrm>
            <a:off x="5559669" y="839176"/>
            <a:ext cx="2893585" cy="3174024"/>
          </a:xfrm>
          <a:prstGeom prst="rect">
            <a:avLst/>
          </a:prstGeom>
          <a:solidFill>
            <a:srgbClr val="993300">
              <a:alpha val="73725"/>
            </a:srgbClr>
          </a:solidFill>
          <a:ln>
            <a:no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1200"/>
            </a:pPr>
            <a:endParaRPr lang="en-US" sz="1200" dirty="0">
              <a:solidFill>
                <a:schemeClr val="dk1"/>
              </a:solidFill>
              <a:latin typeface="Arial" panose="020B0604020202020204" pitchFamily="34" charset="0"/>
              <a:cs typeface="Arial" panose="020B0604020202020204" pitchFamily="34" charset="0"/>
            </a:endParaRPr>
          </a:p>
          <a:p>
            <a:pPr marL="171450" marR="0" lvl="0" indent="-171450" algn="l" rtl="0">
              <a:spcBef>
                <a:spcPts val="0"/>
              </a:spcBef>
              <a:spcAft>
                <a:spcPts val="0"/>
              </a:spcAft>
              <a:buClr>
                <a:schemeClr val="dk1"/>
              </a:buClr>
              <a:buSzPts val="1200"/>
              <a:buFont typeface="Arial"/>
              <a:buChar char="•"/>
            </a:pPr>
            <a:r>
              <a:rPr lang="en-US" sz="1200" dirty="0">
                <a:solidFill>
                  <a:schemeClr val="dk1"/>
                </a:solidFill>
                <a:latin typeface="Arial" panose="020B0604020202020204" pitchFamily="34" charset="0"/>
                <a:ea typeface="Arial"/>
                <a:cs typeface="Arial" panose="020B0604020202020204" pitchFamily="34" charset="0"/>
                <a:sym typeface="Arial"/>
              </a:rPr>
              <a:t>PLC meeting  agendas, minutes &amp; surveys &amp; teacher feedback</a:t>
            </a:r>
          </a:p>
          <a:p>
            <a:pPr marR="0" lvl="0" algn="l" rtl="0">
              <a:spcBef>
                <a:spcPts val="0"/>
              </a:spcBef>
              <a:spcAft>
                <a:spcPts val="0"/>
              </a:spcAft>
              <a:buClr>
                <a:schemeClr val="dk1"/>
              </a:buClr>
              <a:buSzPts val="1200"/>
            </a:pPr>
            <a:endParaRPr lang="en-US" sz="1200" dirty="0">
              <a:solidFill>
                <a:schemeClr val="dk1"/>
              </a:solidFill>
              <a:latin typeface="Arial" panose="020B0604020202020204" pitchFamily="34" charset="0"/>
              <a:ea typeface="Arial"/>
              <a:cs typeface="Arial" panose="020B0604020202020204" pitchFamily="34" charset="0"/>
              <a:sym typeface="Arial"/>
            </a:endParaRPr>
          </a:p>
          <a:p>
            <a:pPr marL="171450" marR="0" lvl="0" indent="-171450" algn="l" rtl="0">
              <a:spcBef>
                <a:spcPts val="0"/>
              </a:spcBef>
              <a:spcAft>
                <a:spcPts val="0"/>
              </a:spcAft>
              <a:buClr>
                <a:schemeClr val="dk1"/>
              </a:buClr>
              <a:buSzPts val="1200"/>
              <a:buFont typeface="Arial"/>
              <a:buChar char="•"/>
            </a:pPr>
            <a:r>
              <a:rPr lang="en-US" sz="1200" dirty="0">
                <a:solidFill>
                  <a:schemeClr val="dk1"/>
                </a:solidFill>
                <a:latin typeface="Arial" panose="020B0604020202020204" pitchFamily="34" charset="0"/>
                <a:ea typeface="Arial"/>
                <a:cs typeface="Arial" panose="020B0604020202020204" pitchFamily="34" charset="0"/>
                <a:sym typeface="Arial"/>
              </a:rPr>
              <a:t>Staff climate survey results and feedback </a:t>
            </a:r>
          </a:p>
          <a:p>
            <a:pPr marL="171450" marR="0" lvl="0" indent="-171450" algn="l" rtl="0">
              <a:spcBef>
                <a:spcPts val="0"/>
              </a:spcBef>
              <a:spcAft>
                <a:spcPts val="0"/>
              </a:spcAft>
              <a:buClr>
                <a:schemeClr val="dk1"/>
              </a:buClr>
              <a:buSzPts val="1200"/>
              <a:buFont typeface="Arial"/>
              <a:buChar char="•"/>
            </a:pPr>
            <a:endParaRPr lang="en-US" sz="1200" dirty="0">
              <a:solidFill>
                <a:schemeClr val="dk1"/>
              </a:solidFill>
              <a:latin typeface="Arial" panose="020B0604020202020204" pitchFamily="34" charset="0"/>
              <a:ea typeface="Arial"/>
              <a:cs typeface="Arial" panose="020B0604020202020204" pitchFamily="34" charset="0"/>
              <a:sym typeface="Arial"/>
            </a:endParaRPr>
          </a:p>
          <a:p>
            <a:pPr marL="171450" marR="0" lvl="0" indent="-171450" algn="l" rtl="0">
              <a:spcBef>
                <a:spcPts val="0"/>
              </a:spcBef>
              <a:spcAft>
                <a:spcPts val="0"/>
              </a:spcAft>
              <a:buClr>
                <a:schemeClr val="dk1"/>
              </a:buClr>
              <a:buSzPts val="1200"/>
              <a:buFont typeface="Arial"/>
              <a:buChar char="•"/>
            </a:pPr>
            <a:r>
              <a:rPr lang="en-US" sz="1200" dirty="0">
                <a:solidFill>
                  <a:schemeClr val="dk1"/>
                </a:solidFill>
                <a:latin typeface="Arial" panose="020B0604020202020204" pitchFamily="34" charset="0"/>
                <a:ea typeface="Arial"/>
                <a:cs typeface="Arial" panose="020B0604020202020204" pitchFamily="34" charset="0"/>
                <a:sym typeface="Arial"/>
              </a:rPr>
              <a:t>Student health survey feedback </a:t>
            </a:r>
          </a:p>
          <a:p>
            <a:pPr marL="171450" marR="0" lvl="0" indent="-171450" algn="l" rtl="0">
              <a:spcBef>
                <a:spcPts val="0"/>
              </a:spcBef>
              <a:spcAft>
                <a:spcPts val="0"/>
              </a:spcAft>
              <a:buClr>
                <a:schemeClr val="dk1"/>
              </a:buClr>
              <a:buSzPts val="1200"/>
              <a:buFont typeface="Arial"/>
              <a:buChar char="•"/>
            </a:pPr>
            <a:endParaRPr lang="en-US" sz="1200" dirty="0">
              <a:solidFill>
                <a:schemeClr val="dk1"/>
              </a:solidFill>
              <a:latin typeface="Arial" panose="020B0604020202020204" pitchFamily="34" charset="0"/>
              <a:ea typeface="Arial"/>
              <a:cs typeface="Arial" panose="020B0604020202020204" pitchFamily="34" charset="0"/>
              <a:sym typeface="Arial"/>
            </a:endParaRPr>
          </a:p>
          <a:p>
            <a:pPr marL="171450" indent="-171450">
              <a:buClr>
                <a:schemeClr val="dk1"/>
              </a:buClr>
              <a:buSzPts val="1200"/>
              <a:buFont typeface="Arial"/>
              <a:buChar char="•"/>
            </a:pPr>
            <a:r>
              <a:rPr lang="en-US" sz="1200" dirty="0">
                <a:solidFill>
                  <a:schemeClr val="dk1"/>
                </a:solidFill>
                <a:latin typeface="Arial" panose="020B0604020202020204" pitchFamily="34" charset="0"/>
                <a:ea typeface="Arial"/>
                <a:cs typeface="Arial" panose="020B0604020202020204" pitchFamily="34" charset="0"/>
                <a:sym typeface="Arial"/>
              </a:rPr>
              <a:t>Instructional observations, walk-through forms, feedback that reflects improved instructional practices </a:t>
            </a:r>
          </a:p>
          <a:p>
            <a:pPr marL="171450" marR="0" lvl="0" indent="-171450" algn="l" rtl="0">
              <a:spcBef>
                <a:spcPts val="0"/>
              </a:spcBef>
              <a:spcAft>
                <a:spcPts val="0"/>
              </a:spcAft>
              <a:buClr>
                <a:schemeClr val="dk1"/>
              </a:buClr>
              <a:buSzPts val="1200"/>
              <a:buFont typeface="Arial"/>
              <a:buChar char="•"/>
            </a:pPr>
            <a:endParaRPr lang="en-US" sz="1200" dirty="0">
              <a:solidFill>
                <a:schemeClr val="dk1"/>
              </a:solidFill>
              <a:latin typeface="Arial" panose="020B0604020202020204" pitchFamily="34" charset="0"/>
              <a:ea typeface="Arial"/>
              <a:cs typeface="Arial" panose="020B0604020202020204" pitchFamily="34" charset="0"/>
              <a:sym typeface="Arial"/>
            </a:endParaRPr>
          </a:p>
          <a:p>
            <a:pPr marL="171450" marR="0" lvl="0" indent="-171450" algn="l" rtl="0">
              <a:spcBef>
                <a:spcPts val="0"/>
              </a:spcBef>
              <a:spcAft>
                <a:spcPts val="0"/>
              </a:spcAft>
              <a:buClr>
                <a:schemeClr val="dk1"/>
              </a:buClr>
              <a:buSzPts val="1200"/>
              <a:buFont typeface="Arial"/>
              <a:buChar char="•"/>
            </a:pPr>
            <a:endParaRPr lang="en-US" sz="1200" dirty="0">
              <a:solidFill>
                <a:schemeClr val="dk1"/>
              </a:solidFill>
              <a:latin typeface="Arial" panose="020B0604020202020204" pitchFamily="34" charset="0"/>
              <a:ea typeface="Arial"/>
              <a:cs typeface="Arial" panose="020B0604020202020204" pitchFamily="34" charset="0"/>
              <a:sym typeface="Arial"/>
            </a:endParaRPr>
          </a:p>
          <a:p>
            <a:pPr marR="0" lvl="0" algn="l" rtl="0">
              <a:spcBef>
                <a:spcPts val="0"/>
              </a:spcBef>
              <a:spcAft>
                <a:spcPts val="0"/>
              </a:spcAft>
              <a:buClr>
                <a:schemeClr val="dk1"/>
              </a:buClr>
              <a:buSzPts val="1200"/>
            </a:pPr>
            <a:endParaRPr lang="en-US" sz="1200" dirty="0">
              <a:solidFill>
                <a:schemeClr val="dk1"/>
              </a:solidFill>
              <a:latin typeface="Arial" panose="020B0604020202020204" pitchFamily="34" charset="0"/>
              <a:ea typeface="Arial"/>
              <a:cs typeface="Arial" panose="020B0604020202020204" pitchFamily="34" charset="0"/>
              <a:sym typeface="Arial"/>
            </a:endParaRPr>
          </a:p>
          <a:p>
            <a:pPr marL="171450" marR="0" lvl="0" indent="-95250" algn="l" rtl="0">
              <a:spcBef>
                <a:spcPts val="0"/>
              </a:spcBef>
              <a:spcAft>
                <a:spcPts val="0"/>
              </a:spcAft>
              <a:buClr>
                <a:schemeClr val="dk1"/>
              </a:buClr>
              <a:buSzPts val="1200"/>
              <a:buFont typeface="Arial"/>
              <a:buNone/>
            </a:pPr>
            <a:endParaRPr sz="1200" dirty="0">
              <a:solidFill>
                <a:schemeClr val="dk1"/>
              </a:solidFill>
              <a:latin typeface="Arial"/>
              <a:ea typeface="Arial"/>
              <a:cs typeface="Arial"/>
              <a:sym typeface="Arial"/>
            </a:endParaRPr>
          </a:p>
        </p:txBody>
      </p:sp>
      <p:sp>
        <p:nvSpPr>
          <p:cNvPr id="188" name="Google Shape;188;p21"/>
          <p:cNvSpPr/>
          <p:nvPr/>
        </p:nvSpPr>
        <p:spPr>
          <a:xfrm>
            <a:off x="5556060" y="4084320"/>
            <a:ext cx="2893585" cy="2597164"/>
          </a:xfrm>
          <a:prstGeom prst="rect">
            <a:avLst/>
          </a:prstGeom>
          <a:solidFill>
            <a:srgbClr val="993300">
              <a:alpha val="73725"/>
            </a:srgbClr>
          </a:solidFill>
          <a:ln>
            <a:no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1200"/>
            </a:pPr>
            <a:endParaRPr lang="en-US" sz="1200" dirty="0">
              <a:solidFill>
                <a:schemeClr val="dk1"/>
              </a:solidFill>
              <a:latin typeface="Arial" panose="020B0604020202020204" pitchFamily="34" charset="0"/>
              <a:cs typeface="Arial" panose="020B0604020202020204" pitchFamily="34" charset="0"/>
            </a:endParaRPr>
          </a:p>
          <a:p>
            <a:pPr marL="171450" marR="0" lvl="0" indent="-171450" algn="l" rtl="0">
              <a:spcBef>
                <a:spcPts val="0"/>
              </a:spcBef>
              <a:spcAft>
                <a:spcPts val="0"/>
              </a:spcAft>
              <a:buClr>
                <a:schemeClr val="dk1"/>
              </a:buClr>
              <a:buSzPts val="1200"/>
              <a:buFont typeface="Arial" panose="020B0604020202020204" pitchFamily="34" charset="0"/>
              <a:buChar char="•"/>
            </a:pPr>
            <a:r>
              <a:rPr lang="en-US" sz="1200" dirty="0">
                <a:solidFill>
                  <a:schemeClr val="dk1"/>
                </a:solidFill>
                <a:latin typeface="Arial" panose="020B0604020202020204" pitchFamily="34" charset="0"/>
                <a:cs typeface="Arial" panose="020B0604020202020204" pitchFamily="34" charset="0"/>
              </a:rPr>
              <a:t>Staff reflections &amp; survey data </a:t>
            </a:r>
          </a:p>
          <a:p>
            <a:pPr marR="0" lvl="0" algn="l" rtl="0">
              <a:spcBef>
                <a:spcPts val="0"/>
              </a:spcBef>
              <a:spcAft>
                <a:spcPts val="0"/>
              </a:spcAft>
              <a:buClr>
                <a:schemeClr val="dk1"/>
              </a:buClr>
              <a:buSzPts val="1200"/>
            </a:pPr>
            <a:endParaRPr lang="en-US" sz="1200" dirty="0">
              <a:solidFill>
                <a:schemeClr val="dk1"/>
              </a:solidFill>
              <a:latin typeface="Arial" panose="020B0604020202020204" pitchFamily="34" charset="0"/>
              <a:cs typeface="Arial" panose="020B0604020202020204" pitchFamily="34" charset="0"/>
            </a:endParaRPr>
          </a:p>
          <a:p>
            <a:pPr marL="171450" marR="0" lvl="0" indent="-171450" algn="l" rtl="0">
              <a:spcBef>
                <a:spcPts val="0"/>
              </a:spcBef>
              <a:spcAft>
                <a:spcPts val="0"/>
              </a:spcAft>
              <a:buClr>
                <a:schemeClr val="dk1"/>
              </a:buClr>
              <a:buSzPts val="1200"/>
              <a:buFont typeface="Arial" panose="020B0604020202020204" pitchFamily="34" charset="0"/>
              <a:buChar char="•"/>
            </a:pPr>
            <a:r>
              <a:rPr lang="en-US" sz="1200" dirty="0">
                <a:solidFill>
                  <a:schemeClr val="dk1"/>
                </a:solidFill>
                <a:latin typeface="Arial" panose="020B0604020202020204" pitchFamily="34" charset="0"/>
                <a:cs typeface="Arial" panose="020B0604020202020204" pitchFamily="34" charset="0"/>
              </a:rPr>
              <a:t>PLC Survey data &amp; feedback </a:t>
            </a:r>
          </a:p>
          <a:p>
            <a:pPr marL="171450" indent="-171450">
              <a:buClr>
                <a:schemeClr val="dk1"/>
              </a:buClr>
              <a:buSzPts val="1200"/>
              <a:buFont typeface="Arial" panose="020B0604020202020204" pitchFamily="34" charset="0"/>
              <a:buChar char="•"/>
            </a:pPr>
            <a:endParaRPr lang="en-US" sz="1200" dirty="0">
              <a:solidFill>
                <a:schemeClr val="dk1"/>
              </a:solidFill>
              <a:latin typeface="Arial" panose="020B0604020202020204" pitchFamily="34" charset="0"/>
              <a:cs typeface="Arial" panose="020B0604020202020204" pitchFamily="34" charset="0"/>
            </a:endParaRPr>
          </a:p>
          <a:p>
            <a:pPr marL="171450" indent="-171450">
              <a:buClr>
                <a:schemeClr val="dk1"/>
              </a:buClr>
              <a:buSzPts val="1200"/>
              <a:buFont typeface="Arial" panose="020B0604020202020204" pitchFamily="34" charset="0"/>
              <a:buChar char="•"/>
            </a:pPr>
            <a:r>
              <a:rPr lang="en-US" sz="1200" dirty="0">
                <a:solidFill>
                  <a:schemeClr val="dk1"/>
                </a:solidFill>
                <a:latin typeface="Arial" panose="020B0604020202020204" pitchFamily="34" charset="0"/>
                <a:cs typeface="Arial" panose="020B0604020202020204" pitchFamily="34" charset="0"/>
              </a:rPr>
              <a:t>Midyear Conference feedback </a:t>
            </a:r>
          </a:p>
          <a:p>
            <a:pPr marL="171450" marR="0" lvl="0" indent="-171450" algn="l" rtl="0">
              <a:spcBef>
                <a:spcPts val="0"/>
              </a:spcBef>
              <a:spcAft>
                <a:spcPts val="0"/>
              </a:spcAft>
              <a:buClr>
                <a:schemeClr val="dk1"/>
              </a:buClr>
              <a:buSzPts val="1200"/>
              <a:buFont typeface="Arial" panose="020B0604020202020204" pitchFamily="34" charset="0"/>
              <a:buChar char="•"/>
            </a:pPr>
            <a:endParaRPr lang="en-US" sz="1200" dirty="0">
              <a:solidFill>
                <a:schemeClr val="dk1"/>
              </a:solidFill>
              <a:latin typeface="Arial" panose="020B0604020202020204" pitchFamily="34" charset="0"/>
              <a:cs typeface="Arial" panose="020B0604020202020204" pitchFamily="34" charset="0"/>
            </a:endParaRPr>
          </a:p>
          <a:p>
            <a:pPr marL="171450" marR="0" lvl="0" indent="-171450" algn="l" rtl="0">
              <a:spcBef>
                <a:spcPts val="0"/>
              </a:spcBef>
              <a:spcAft>
                <a:spcPts val="0"/>
              </a:spcAft>
              <a:buClr>
                <a:schemeClr val="dk1"/>
              </a:buClr>
              <a:buSzPts val="1200"/>
              <a:buFont typeface="Arial" panose="020B0604020202020204" pitchFamily="34" charset="0"/>
              <a:buChar char="•"/>
            </a:pPr>
            <a:r>
              <a:rPr lang="en-US" sz="1200" dirty="0">
                <a:solidFill>
                  <a:schemeClr val="dk1"/>
                </a:solidFill>
                <a:latin typeface="Arial" panose="020B0604020202020204" pitchFamily="34" charset="0"/>
                <a:cs typeface="Arial" panose="020B0604020202020204" pitchFamily="34" charset="0"/>
              </a:rPr>
              <a:t>District intent surveys </a:t>
            </a:r>
          </a:p>
          <a:p>
            <a:pPr marL="171450" marR="0" lvl="0" indent="-171450" algn="l" rtl="0">
              <a:spcBef>
                <a:spcPts val="0"/>
              </a:spcBef>
              <a:spcAft>
                <a:spcPts val="0"/>
              </a:spcAft>
              <a:buClr>
                <a:schemeClr val="dk1"/>
              </a:buClr>
              <a:buSzPts val="1200"/>
              <a:buFont typeface="Arial" panose="020B0604020202020204" pitchFamily="34" charset="0"/>
              <a:buChar char="•"/>
            </a:pPr>
            <a:endParaRPr lang="en-US" sz="1200" dirty="0">
              <a:solidFill>
                <a:schemeClr val="dk1"/>
              </a:solidFill>
              <a:latin typeface="Arial" panose="020B0604020202020204" pitchFamily="34" charset="0"/>
              <a:cs typeface="Arial" panose="020B0604020202020204" pitchFamily="34" charset="0"/>
            </a:endParaRPr>
          </a:p>
          <a:p>
            <a:pPr marR="0" lvl="0" algn="l" rtl="0">
              <a:spcBef>
                <a:spcPts val="0"/>
              </a:spcBef>
              <a:spcAft>
                <a:spcPts val="0"/>
              </a:spcAft>
              <a:buClr>
                <a:schemeClr val="dk1"/>
              </a:buClr>
              <a:buSzPts val="1200"/>
            </a:pPr>
            <a:endParaRPr lang="en-US" sz="1200" dirty="0">
              <a:solidFill>
                <a:schemeClr val="dk1"/>
              </a:solidFill>
              <a:latin typeface="Arial" panose="020B0604020202020204" pitchFamily="34" charset="0"/>
              <a:cs typeface="Arial" panose="020B0604020202020204" pitchFamily="34" charset="0"/>
            </a:endParaRPr>
          </a:p>
        </p:txBody>
      </p:sp>
      <p:sp>
        <p:nvSpPr>
          <p:cNvPr id="189" name="Google Shape;189;p21"/>
          <p:cNvSpPr/>
          <p:nvPr/>
        </p:nvSpPr>
        <p:spPr>
          <a:xfrm>
            <a:off x="2258870" y="866477"/>
            <a:ext cx="2844596" cy="3146721"/>
          </a:xfrm>
          <a:prstGeom prst="rect">
            <a:avLst/>
          </a:prstGeom>
          <a:solidFill>
            <a:srgbClr val="993300">
              <a:alpha val="49803"/>
            </a:srgbClr>
          </a:solidFill>
          <a:ln>
            <a:noFill/>
          </a:ln>
        </p:spPr>
        <p:txBody>
          <a:bodyPr spcFirstLastPara="1" wrap="square" lIns="91425" tIns="45700" rIns="91425" bIns="45700" anchor="t" anchorCtr="0">
            <a:noAutofit/>
          </a:bodyPr>
          <a:lstStyle/>
          <a:p>
            <a:pPr marL="102973" marR="0" lvl="0" indent="-102973" algn="l" rtl="0">
              <a:spcBef>
                <a:spcPts val="0"/>
              </a:spcBef>
              <a:spcAft>
                <a:spcPts val="0"/>
              </a:spcAft>
              <a:buClr>
                <a:schemeClr val="dk1"/>
              </a:buClr>
              <a:buSzPts val="1200"/>
              <a:buFont typeface="Arial"/>
              <a:buChar char="•"/>
            </a:pPr>
            <a:r>
              <a:rPr lang="en-US" sz="1200" dirty="0">
                <a:solidFill>
                  <a:schemeClr val="dk1"/>
                </a:solidFill>
                <a:latin typeface="Arial" panose="020B0604020202020204" pitchFamily="34" charset="0"/>
                <a:ea typeface="Calibri"/>
                <a:cs typeface="Arial" panose="020B0604020202020204" pitchFamily="34" charset="0"/>
                <a:sym typeface="Calibri"/>
              </a:rPr>
              <a:t>Implement increased opportunities for teacher voice and input – My Voice </a:t>
            </a:r>
          </a:p>
          <a:p>
            <a:pPr marR="0" lvl="0" algn="l" rtl="0">
              <a:spcBef>
                <a:spcPts val="0"/>
              </a:spcBef>
              <a:spcAft>
                <a:spcPts val="0"/>
              </a:spcAft>
              <a:buClr>
                <a:schemeClr val="dk1"/>
              </a:buClr>
              <a:buSzPts val="1200"/>
            </a:pPr>
            <a:endParaRPr lang="en-US" sz="1200" dirty="0">
              <a:solidFill>
                <a:schemeClr val="dk1"/>
              </a:solidFill>
              <a:latin typeface="Arial" panose="020B0604020202020204" pitchFamily="34" charset="0"/>
              <a:ea typeface="Calibri"/>
              <a:cs typeface="Arial" panose="020B0604020202020204" pitchFamily="34" charset="0"/>
              <a:sym typeface="Calibri"/>
            </a:endParaRPr>
          </a:p>
          <a:p>
            <a:pPr marL="102973" marR="0" lvl="0" indent="-102973" algn="l" rtl="0">
              <a:spcBef>
                <a:spcPts val="0"/>
              </a:spcBef>
              <a:spcAft>
                <a:spcPts val="0"/>
              </a:spcAft>
              <a:buClr>
                <a:schemeClr val="dk1"/>
              </a:buClr>
              <a:buSzPts val="1200"/>
              <a:buFont typeface="Arial"/>
              <a:buChar char="•"/>
            </a:pPr>
            <a:r>
              <a:rPr lang="en-US" sz="1200" dirty="0">
                <a:solidFill>
                  <a:schemeClr val="dk1"/>
                </a:solidFill>
                <a:latin typeface="Arial" panose="020B0604020202020204" pitchFamily="34" charset="0"/>
                <a:ea typeface="Calibri"/>
                <a:cs typeface="Arial" panose="020B0604020202020204" pitchFamily="34" charset="0"/>
                <a:sym typeface="Calibri"/>
              </a:rPr>
              <a:t>Implement PBIS strategies, celebrations &amp; recognitions for all staff and students to increase morale</a:t>
            </a:r>
          </a:p>
          <a:p>
            <a:pPr marR="0" lvl="0" algn="l" rtl="0">
              <a:spcBef>
                <a:spcPts val="0"/>
              </a:spcBef>
              <a:spcAft>
                <a:spcPts val="0"/>
              </a:spcAft>
              <a:buClr>
                <a:schemeClr val="dk1"/>
              </a:buClr>
              <a:buSzPts val="1200"/>
            </a:pPr>
            <a:endParaRPr lang="en-US" sz="1200" dirty="0">
              <a:solidFill>
                <a:schemeClr val="dk1"/>
              </a:solidFill>
              <a:latin typeface="Arial" panose="020B0604020202020204" pitchFamily="34" charset="0"/>
              <a:ea typeface="Calibri"/>
              <a:cs typeface="Arial" panose="020B0604020202020204" pitchFamily="34" charset="0"/>
              <a:sym typeface="Calibri"/>
            </a:endParaRPr>
          </a:p>
          <a:p>
            <a:pPr marL="102973" marR="0" lvl="0" indent="-102973" algn="l" rtl="0">
              <a:spcBef>
                <a:spcPts val="0"/>
              </a:spcBef>
              <a:spcAft>
                <a:spcPts val="0"/>
              </a:spcAft>
              <a:buClr>
                <a:schemeClr val="dk1"/>
              </a:buClr>
              <a:buSzPts val="1200"/>
              <a:buFont typeface="Arial"/>
              <a:buChar char="•"/>
            </a:pPr>
            <a:r>
              <a:rPr lang="en-US" sz="1200" dirty="0">
                <a:solidFill>
                  <a:schemeClr val="dk1"/>
                </a:solidFill>
                <a:latin typeface="Arial" panose="020B0604020202020204" pitchFamily="34" charset="0"/>
                <a:ea typeface="Calibri"/>
                <a:cs typeface="Arial" panose="020B0604020202020204" pitchFamily="34" charset="0"/>
                <a:sym typeface="Calibri"/>
              </a:rPr>
              <a:t>Create opportunities for cross grade level collaboration and interactions to build community </a:t>
            </a:r>
          </a:p>
          <a:p>
            <a:pPr marL="102973" marR="0" lvl="0" indent="-102973" algn="l" rtl="0">
              <a:spcBef>
                <a:spcPts val="0"/>
              </a:spcBef>
              <a:spcAft>
                <a:spcPts val="0"/>
              </a:spcAft>
              <a:buClr>
                <a:schemeClr val="dk1"/>
              </a:buClr>
              <a:buSzPts val="1200"/>
              <a:buFont typeface="Arial"/>
              <a:buChar char="•"/>
            </a:pPr>
            <a:endParaRPr lang="en-US" sz="1200" dirty="0">
              <a:solidFill>
                <a:schemeClr val="dk1"/>
              </a:solidFill>
              <a:latin typeface="Arial" panose="020B0604020202020204" pitchFamily="34" charset="0"/>
              <a:ea typeface="Calibri"/>
              <a:cs typeface="Arial" panose="020B0604020202020204" pitchFamily="34" charset="0"/>
              <a:sym typeface="Calibri"/>
            </a:endParaRPr>
          </a:p>
          <a:p>
            <a:pPr marL="102973" marR="0" lvl="0" indent="-102973" algn="l" rtl="0">
              <a:spcBef>
                <a:spcPts val="0"/>
              </a:spcBef>
              <a:spcAft>
                <a:spcPts val="0"/>
              </a:spcAft>
              <a:buClr>
                <a:schemeClr val="dk1"/>
              </a:buClr>
              <a:buSzPts val="1200"/>
              <a:buFont typeface="Arial"/>
              <a:buChar char="•"/>
            </a:pPr>
            <a:r>
              <a:rPr lang="en-US" sz="1200" dirty="0">
                <a:latin typeface="Arial" panose="020B0604020202020204" pitchFamily="34" charset="0"/>
                <a:cs typeface="Arial" panose="020B0604020202020204" pitchFamily="34" charset="0"/>
              </a:rPr>
              <a:t>Implement Professional Learning Communities to create an environment of instructional support, staff collaboration, and student discipline support </a:t>
            </a:r>
          </a:p>
          <a:p>
            <a:pPr marR="0" lvl="0" algn="l" rtl="0">
              <a:spcBef>
                <a:spcPts val="0"/>
              </a:spcBef>
              <a:spcAft>
                <a:spcPts val="0"/>
              </a:spcAft>
              <a:buClr>
                <a:schemeClr val="dk1"/>
              </a:buClr>
              <a:buSzPts val="1200"/>
            </a:pPr>
            <a:endParaRPr lang="en-US" sz="1200" dirty="0">
              <a:solidFill>
                <a:schemeClr val="dk1"/>
              </a:solidFill>
              <a:latin typeface="Arial" panose="020B0604020202020204" pitchFamily="34" charset="0"/>
              <a:ea typeface="Calibri"/>
              <a:cs typeface="Arial" panose="020B0604020202020204" pitchFamily="34" charset="0"/>
              <a:sym typeface="Calibri"/>
            </a:endParaRPr>
          </a:p>
          <a:p>
            <a:pPr marR="0" lvl="0" algn="l" rtl="0">
              <a:spcBef>
                <a:spcPts val="0"/>
              </a:spcBef>
              <a:spcAft>
                <a:spcPts val="0"/>
              </a:spcAft>
              <a:buClr>
                <a:schemeClr val="dk1"/>
              </a:buClr>
              <a:buSzPts val="1200"/>
            </a:pPr>
            <a:r>
              <a:rPr lang="en-US" sz="1200" dirty="0">
                <a:solidFill>
                  <a:schemeClr val="dk1"/>
                </a:solidFill>
                <a:latin typeface="Arial" panose="020B0604020202020204" pitchFamily="34" charset="0"/>
                <a:ea typeface="Calibri"/>
                <a:cs typeface="Arial" panose="020B0604020202020204" pitchFamily="34" charset="0"/>
                <a:sym typeface="Calibri"/>
              </a:rPr>
              <a:t> </a:t>
            </a:r>
            <a:endParaRPr lang="en-US" sz="1200" dirty="0">
              <a:solidFill>
                <a:srgbClr val="000000"/>
              </a:solidFill>
              <a:latin typeface="Arial"/>
              <a:ea typeface="Arial"/>
              <a:cs typeface="Arial"/>
              <a:sym typeface="Arial"/>
            </a:endParaRPr>
          </a:p>
        </p:txBody>
      </p:sp>
      <p:sp>
        <p:nvSpPr>
          <p:cNvPr id="190" name="Google Shape;190;p21"/>
          <p:cNvSpPr/>
          <p:nvPr/>
        </p:nvSpPr>
        <p:spPr>
          <a:xfrm>
            <a:off x="2258872" y="4084320"/>
            <a:ext cx="2816579" cy="2597164"/>
          </a:xfrm>
          <a:prstGeom prst="rect">
            <a:avLst/>
          </a:prstGeom>
          <a:solidFill>
            <a:srgbClr val="993300">
              <a:alpha val="49803"/>
            </a:srgbClr>
          </a:solid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rgbClr val="000000"/>
              </a:buClr>
              <a:buSzPts val="1200"/>
              <a:buFont typeface="Arial" panose="020B0604020202020204" pitchFamily="34" charset="0"/>
              <a:buChar char="•"/>
            </a:pPr>
            <a:r>
              <a:rPr lang="en-US" sz="1200" dirty="0">
                <a:latin typeface="Arial" panose="020B0604020202020204" pitchFamily="34" charset="0"/>
                <a:cs typeface="Arial" panose="020B0604020202020204" pitchFamily="34" charset="0"/>
              </a:rPr>
              <a:t>Provide  professional learning and support to staff to address individual concerns and needs </a:t>
            </a:r>
          </a:p>
          <a:p>
            <a:pPr marL="171450" indent="-171450">
              <a:buClr>
                <a:srgbClr val="000000"/>
              </a:buClr>
              <a:buSzPts val="1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Clr>
                <a:srgbClr val="000000"/>
              </a:buClr>
              <a:buSzPts val="1200"/>
              <a:buFont typeface="Arial" panose="020B0604020202020204" pitchFamily="34" charset="0"/>
              <a:buChar char="•"/>
            </a:pPr>
            <a:r>
              <a:rPr lang="en-US" sz="1200" dirty="0">
                <a:latin typeface="Arial" panose="020B0604020202020204" pitchFamily="34" charset="0"/>
                <a:cs typeface="Arial" panose="020B0604020202020204" pitchFamily="34" charset="0"/>
              </a:rPr>
              <a:t>Create &amp; Implement a New Teacher Induction Program for teachers with less than three years experience</a:t>
            </a:r>
          </a:p>
          <a:p>
            <a:pPr marL="171450" indent="-171450">
              <a:buClr>
                <a:srgbClr val="000000"/>
              </a:buClr>
              <a:buSzPts val="1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Clr>
                <a:srgbClr val="000000"/>
              </a:buClr>
              <a:buSzPts val="1200"/>
              <a:buFont typeface="Arial" panose="020B0604020202020204" pitchFamily="34" charset="0"/>
              <a:buChar char="•"/>
            </a:pPr>
            <a:r>
              <a:rPr lang="en-US" sz="1200" dirty="0">
                <a:latin typeface="Arial" panose="020B0604020202020204" pitchFamily="34" charset="0"/>
                <a:cs typeface="Arial" panose="020B0604020202020204" pitchFamily="34" charset="0"/>
              </a:rPr>
              <a:t>Provide opportunities to build capacity, leadership and engagement for staff. </a:t>
            </a:r>
          </a:p>
          <a:p>
            <a:pPr marR="0" lvl="0" algn="l" rtl="0">
              <a:spcBef>
                <a:spcPts val="0"/>
              </a:spcBef>
              <a:spcAft>
                <a:spcPts val="0"/>
              </a:spcAft>
              <a:buClr>
                <a:srgbClr val="000000"/>
              </a:buClr>
              <a:buSzPts val="1200"/>
            </a:pPr>
            <a:endParaRPr lang="en-US" sz="1200" dirty="0">
              <a:latin typeface="Arial" panose="020B0604020202020204" pitchFamily="34" charset="0"/>
              <a:cs typeface="Arial" panose="020B0604020202020204" pitchFamily="34" charset="0"/>
            </a:endParaRPr>
          </a:p>
          <a:p>
            <a:pPr marR="0" lvl="0" algn="l" rtl="0">
              <a:spcBef>
                <a:spcPts val="0"/>
              </a:spcBef>
              <a:spcAft>
                <a:spcPts val="0"/>
              </a:spcAft>
              <a:buClr>
                <a:srgbClr val="000000"/>
              </a:buClr>
              <a:buSzPts val="1200"/>
            </a:pPr>
            <a:endParaRPr lang="en-US" sz="1200" dirty="0">
              <a:latin typeface="Arial" panose="020B0604020202020204" pitchFamily="34" charset="0"/>
              <a:cs typeface="Arial" panose="020B0604020202020204" pitchFamily="34" charset="0"/>
            </a:endParaRPr>
          </a:p>
        </p:txBody>
      </p:sp>
      <p:sp>
        <p:nvSpPr>
          <p:cNvPr id="191" name="Google Shape;191;p21"/>
          <p:cNvSpPr/>
          <p:nvPr/>
        </p:nvSpPr>
        <p:spPr>
          <a:xfrm>
            <a:off x="231134" y="1745743"/>
            <a:ext cx="1554480" cy="914400"/>
          </a:xfrm>
          <a:prstGeom prst="rect">
            <a:avLst/>
          </a:prstGeom>
          <a:solidFill>
            <a:srgbClr val="993300">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chemeClr val="dk1"/>
                </a:solidFill>
                <a:latin typeface="Arial"/>
                <a:ea typeface="Arial"/>
                <a:cs typeface="Arial"/>
                <a:sym typeface="Arial"/>
              </a:rPr>
              <a:t>Building Culture &amp; Climate </a:t>
            </a:r>
            <a:endParaRPr sz="1200" b="1" dirty="0">
              <a:solidFill>
                <a:schemeClr val="dk1"/>
              </a:solidFill>
              <a:latin typeface="Arial"/>
              <a:ea typeface="Arial"/>
              <a:cs typeface="Arial"/>
              <a:sym typeface="Arial"/>
            </a:endParaRPr>
          </a:p>
        </p:txBody>
      </p:sp>
      <p:sp>
        <p:nvSpPr>
          <p:cNvPr id="192" name="Google Shape;192;p21"/>
          <p:cNvSpPr/>
          <p:nvPr/>
        </p:nvSpPr>
        <p:spPr>
          <a:xfrm>
            <a:off x="1871924" y="2065304"/>
            <a:ext cx="289675" cy="290946"/>
          </a:xfrm>
          <a:prstGeom prst="rightArrow">
            <a:avLst>
              <a:gd name="adj1" fmla="val 50000"/>
              <a:gd name="adj2" fmla="val 50000"/>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3" name="Google Shape;193;p21"/>
          <p:cNvSpPr/>
          <p:nvPr/>
        </p:nvSpPr>
        <p:spPr>
          <a:xfrm>
            <a:off x="1871924" y="5164411"/>
            <a:ext cx="289675" cy="290946"/>
          </a:xfrm>
          <a:prstGeom prst="rightArrow">
            <a:avLst>
              <a:gd name="adj1" fmla="val 50000"/>
              <a:gd name="adj2" fmla="val 50000"/>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4" name="Google Shape;194;p21"/>
          <p:cNvSpPr/>
          <p:nvPr/>
        </p:nvSpPr>
        <p:spPr>
          <a:xfrm>
            <a:off x="2258872" y="72420"/>
            <a:ext cx="2816352" cy="639594"/>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Critical actions: </a:t>
            </a:r>
            <a:r>
              <a:rPr lang="en-US" sz="1400" dirty="0">
                <a:solidFill>
                  <a:schemeClr val="lt1"/>
                </a:solidFill>
                <a:latin typeface="Calibri"/>
                <a:ea typeface="Calibri"/>
                <a:cs typeface="Calibri"/>
                <a:sym typeface="Calibri"/>
              </a:rPr>
              <a:t>What major actions will we complete and by when ?</a:t>
            </a:r>
            <a:endParaRPr dirty="0"/>
          </a:p>
        </p:txBody>
      </p:sp>
      <p:sp>
        <p:nvSpPr>
          <p:cNvPr id="195" name="Google Shape;195;p21"/>
          <p:cNvSpPr/>
          <p:nvPr/>
        </p:nvSpPr>
        <p:spPr>
          <a:xfrm>
            <a:off x="5556060" y="61137"/>
            <a:ext cx="2816352" cy="660315"/>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Evidence of progress: </a:t>
            </a:r>
            <a:r>
              <a:rPr lang="en-US" sz="1400">
                <a:solidFill>
                  <a:schemeClr val="lt1"/>
                </a:solidFill>
                <a:latin typeface="Calibri"/>
                <a:ea typeface="Calibri"/>
                <a:cs typeface="Calibri"/>
                <a:sym typeface="Calibri"/>
              </a:rPr>
              <a:t>How will we know that the initiative is working?</a:t>
            </a:r>
            <a:endParaRPr/>
          </a:p>
          <a:p>
            <a:pPr marL="0" marR="0" lvl="0" indent="0" algn="ctr" rtl="0">
              <a:spcBef>
                <a:spcPts val="0"/>
              </a:spcBef>
              <a:spcAft>
                <a:spcPts val="0"/>
              </a:spcAft>
              <a:buNone/>
            </a:pPr>
            <a:r>
              <a:rPr lang="en-US" sz="1400">
                <a:solidFill>
                  <a:schemeClr val="lt1"/>
                </a:solidFill>
                <a:latin typeface="Calibri"/>
                <a:ea typeface="Calibri"/>
                <a:cs typeface="Calibri"/>
                <a:sym typeface="Calibri"/>
              </a:rPr>
              <a:t>(Timeline)</a:t>
            </a:r>
            <a:endParaRPr/>
          </a:p>
        </p:txBody>
      </p:sp>
      <p:sp>
        <p:nvSpPr>
          <p:cNvPr id="196" name="Google Shape;196;p21"/>
          <p:cNvSpPr/>
          <p:nvPr/>
        </p:nvSpPr>
        <p:spPr>
          <a:xfrm>
            <a:off x="8853248" y="61137"/>
            <a:ext cx="2816352" cy="660315"/>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Outcomes: </a:t>
            </a:r>
            <a:r>
              <a:rPr lang="en-US" sz="1400">
                <a:solidFill>
                  <a:schemeClr val="lt1"/>
                </a:solidFill>
                <a:latin typeface="Calibri"/>
                <a:ea typeface="Calibri"/>
                <a:cs typeface="Calibri"/>
                <a:sym typeface="Calibri"/>
              </a:rPr>
              <a:t>What will success look if we provide opportunities for all children (student groups)?</a:t>
            </a:r>
            <a:endParaRPr/>
          </a:p>
        </p:txBody>
      </p:sp>
      <p:sp>
        <p:nvSpPr>
          <p:cNvPr id="197" name="Google Shape;197;p21"/>
          <p:cNvSpPr/>
          <p:nvPr/>
        </p:nvSpPr>
        <p:spPr>
          <a:xfrm>
            <a:off x="5171195" y="2065304"/>
            <a:ext cx="289675" cy="290946"/>
          </a:xfrm>
          <a:prstGeom prst="rightArrow">
            <a:avLst>
              <a:gd name="adj1" fmla="val 50000"/>
              <a:gd name="adj2" fmla="val 50000"/>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8" name="Google Shape;198;p21"/>
          <p:cNvSpPr/>
          <p:nvPr/>
        </p:nvSpPr>
        <p:spPr>
          <a:xfrm>
            <a:off x="5171195" y="5164411"/>
            <a:ext cx="289675" cy="290946"/>
          </a:xfrm>
          <a:prstGeom prst="rightArrow">
            <a:avLst>
              <a:gd name="adj1" fmla="val 50000"/>
              <a:gd name="adj2" fmla="val 50000"/>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21"/>
          <p:cNvSpPr/>
          <p:nvPr/>
        </p:nvSpPr>
        <p:spPr>
          <a:xfrm>
            <a:off x="8473519" y="2065304"/>
            <a:ext cx="289675" cy="290946"/>
          </a:xfrm>
          <a:prstGeom prst="rightArrow">
            <a:avLst>
              <a:gd name="adj1" fmla="val 50000"/>
              <a:gd name="adj2" fmla="val 50000"/>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21"/>
          <p:cNvSpPr/>
          <p:nvPr/>
        </p:nvSpPr>
        <p:spPr>
          <a:xfrm>
            <a:off x="8473519" y="5164411"/>
            <a:ext cx="289675" cy="290946"/>
          </a:xfrm>
          <a:prstGeom prst="rightArrow">
            <a:avLst>
              <a:gd name="adj1" fmla="val 50000"/>
              <a:gd name="adj2" fmla="val 50000"/>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 name="Google Shape;201;p21"/>
          <p:cNvSpPr/>
          <p:nvPr/>
        </p:nvSpPr>
        <p:spPr>
          <a:xfrm>
            <a:off x="218646" y="4852684"/>
            <a:ext cx="1554480" cy="914400"/>
          </a:xfrm>
          <a:prstGeom prst="rect">
            <a:avLst/>
          </a:prstGeom>
          <a:solidFill>
            <a:srgbClr val="993300">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chemeClr val="dk1"/>
                </a:solidFill>
                <a:latin typeface="Arial"/>
                <a:ea typeface="Arial"/>
                <a:cs typeface="Arial"/>
                <a:sym typeface="Arial"/>
              </a:rPr>
              <a:t>Staff Retention </a:t>
            </a:r>
            <a:endParaRPr sz="1200" b="1" dirty="0">
              <a:solidFill>
                <a:schemeClr val="dk1"/>
              </a:solidFill>
              <a:latin typeface="Arial"/>
              <a:ea typeface="Arial"/>
              <a:cs typeface="Arial"/>
              <a:sym typeface="Arial"/>
            </a:endParaRPr>
          </a:p>
        </p:txBody>
      </p:sp>
      <p:sp>
        <p:nvSpPr>
          <p:cNvPr id="202" name="Google Shape;202;p21"/>
          <p:cNvSpPr/>
          <p:nvPr/>
        </p:nvSpPr>
        <p:spPr>
          <a:xfrm>
            <a:off x="377284" y="72420"/>
            <a:ext cx="1267207" cy="1039875"/>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Initiatives: What will we do to achieve success?</a:t>
            </a:r>
            <a:endParaRPr/>
          </a:p>
        </p:txBody>
      </p:sp>
      <p:sp>
        <p:nvSpPr>
          <p:cNvPr id="203" name="Google Shape;203;p21"/>
          <p:cNvSpPr txBox="1">
            <a:spLocks noGrp="1"/>
          </p:cNvSpPr>
          <p:nvPr>
            <p:ph type="sldNum" idx="12"/>
          </p:nvPr>
        </p:nvSpPr>
        <p:spPr>
          <a:xfrm>
            <a:off x="11774314" y="6452774"/>
            <a:ext cx="307273"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88888"/>
                </a:solidFill>
                <a:latin typeface="Calibri"/>
                <a:ea typeface="Calibri"/>
                <a:cs typeface="Calibri"/>
                <a:sym typeface="Calibri"/>
              </a:rPr>
              <a:t>17</a:t>
            </a:fld>
            <a:endParaRPr sz="900">
              <a:solidFill>
                <a:srgbClr val="888888"/>
              </a:solidFill>
              <a:latin typeface="Calibri"/>
              <a:ea typeface="Calibri"/>
              <a:cs typeface="Calibri"/>
              <a:sym typeface="Calibri"/>
            </a:endParaRPr>
          </a:p>
        </p:txBody>
      </p:sp>
      <p:sp>
        <p:nvSpPr>
          <p:cNvPr id="204" name="Google Shape;204;p21"/>
          <p:cNvSpPr txBox="1"/>
          <p:nvPr/>
        </p:nvSpPr>
        <p:spPr>
          <a:xfrm>
            <a:off x="0" y="6452774"/>
            <a:ext cx="2258872"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dirty="0">
                <a:solidFill>
                  <a:srgbClr val="888888"/>
                </a:solidFill>
                <a:latin typeface="Calibri"/>
                <a:ea typeface="Calibri"/>
                <a:cs typeface="Calibri"/>
                <a:sym typeface="Calibri"/>
              </a:rPr>
              <a:t>Strategic Plan: Lockheed Elementary </a:t>
            </a:r>
            <a:endParaRPr dirty="0"/>
          </a:p>
        </p:txBody>
      </p:sp>
      <p:pic>
        <p:nvPicPr>
          <p:cNvPr id="23"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622" y="2993296"/>
            <a:ext cx="1541992" cy="158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5001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8860465" y="3938284"/>
            <a:ext cx="2816579" cy="2743200"/>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schemeClr val="tx1"/>
              </a:solidFill>
            </a:endParaRPr>
          </a:p>
        </p:txBody>
      </p:sp>
      <p:sp>
        <p:nvSpPr>
          <p:cNvPr id="26" name="Rectangle 25"/>
          <p:cNvSpPr/>
          <p:nvPr/>
        </p:nvSpPr>
        <p:spPr>
          <a:xfrm>
            <a:off x="8860465" y="839177"/>
            <a:ext cx="2816579" cy="2743200"/>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schemeClr val="bg1"/>
              </a:solidFill>
            </a:endParaRPr>
          </a:p>
        </p:txBody>
      </p:sp>
      <p:sp>
        <p:nvSpPr>
          <p:cNvPr id="25" name="Rectangle 24"/>
          <p:cNvSpPr/>
          <p:nvPr/>
        </p:nvSpPr>
        <p:spPr>
          <a:xfrm>
            <a:off x="5559669" y="839177"/>
            <a:ext cx="2816579" cy="2743200"/>
          </a:xfrm>
          <a:prstGeom prst="rect">
            <a:avLst/>
          </a:prstGeom>
          <a:solidFill>
            <a:srgbClr val="9933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schemeClr val="tx1"/>
              </a:solidFill>
            </a:endParaRPr>
          </a:p>
        </p:txBody>
      </p:sp>
      <p:sp>
        <p:nvSpPr>
          <p:cNvPr id="28" name="Rectangle 27"/>
          <p:cNvSpPr/>
          <p:nvPr/>
        </p:nvSpPr>
        <p:spPr>
          <a:xfrm>
            <a:off x="5559668" y="3938284"/>
            <a:ext cx="2816579" cy="2743200"/>
          </a:xfrm>
          <a:prstGeom prst="rect">
            <a:avLst/>
          </a:prstGeom>
          <a:solidFill>
            <a:srgbClr val="9933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schemeClr val="tx1"/>
              </a:solidFill>
            </a:endParaRPr>
          </a:p>
        </p:txBody>
      </p:sp>
      <p:sp>
        <p:nvSpPr>
          <p:cNvPr id="22" name="Rectangle 21"/>
          <p:cNvSpPr/>
          <p:nvPr/>
        </p:nvSpPr>
        <p:spPr>
          <a:xfrm>
            <a:off x="2209881" y="866479"/>
            <a:ext cx="2893585" cy="2743200"/>
          </a:xfrm>
          <a:prstGeom prst="rect">
            <a:avLst/>
          </a:prstGeom>
          <a:solidFill>
            <a:srgbClr val="9933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endParaRPr lang="en-US" sz="1100" dirty="0">
              <a:solidFill>
                <a:srgbClr val="00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solidFill>
                  <a:srgbClr val="000000"/>
                </a:solidFill>
                <a:latin typeface="Arial" panose="020B0604020202020204" pitchFamily="34" charset="0"/>
                <a:cs typeface="Arial" panose="020B0604020202020204" pitchFamily="34" charset="0"/>
              </a:rPr>
              <a:t>Implemented staff feedback protocol</a:t>
            </a:r>
          </a:p>
          <a:p>
            <a:pPr marL="171450" indent="-171450">
              <a:buFont typeface="Arial" panose="020B0604020202020204" pitchFamily="34" charset="0"/>
              <a:buChar char="•"/>
            </a:pPr>
            <a:r>
              <a:rPr lang="en-US" sz="1100" dirty="0">
                <a:solidFill>
                  <a:srgbClr val="000000"/>
                </a:solidFill>
                <a:latin typeface="Arial" panose="020B0604020202020204" pitchFamily="34" charset="0"/>
                <a:cs typeface="Arial" panose="020B0604020202020204" pitchFamily="34" charset="0"/>
              </a:rPr>
              <a:t>Quarterly PBIS celebrations &amp; teacher SOAR store </a:t>
            </a:r>
          </a:p>
          <a:p>
            <a:pPr marL="171450" indent="-171450">
              <a:buFont typeface="Arial" panose="020B0604020202020204" pitchFamily="34" charset="0"/>
              <a:buChar char="•"/>
            </a:pPr>
            <a:r>
              <a:rPr lang="en-US" sz="1100" dirty="0">
                <a:solidFill>
                  <a:srgbClr val="000000"/>
                </a:solidFill>
                <a:latin typeface="Arial" panose="020B0604020202020204" pitchFamily="34" charset="0"/>
                <a:cs typeface="Arial" panose="020B0604020202020204" pitchFamily="34" charset="0"/>
              </a:rPr>
              <a:t>Weekly Staff Spotlight </a:t>
            </a:r>
          </a:p>
          <a:p>
            <a:pPr marL="171450" indent="-171450">
              <a:buFont typeface="Arial" panose="020B0604020202020204" pitchFamily="34" charset="0"/>
              <a:buChar char="•"/>
            </a:pPr>
            <a:r>
              <a:rPr lang="en-US" sz="1100" dirty="0">
                <a:solidFill>
                  <a:srgbClr val="000000"/>
                </a:solidFill>
                <a:latin typeface="Arial" panose="020B0604020202020204" pitchFamily="34" charset="0"/>
                <a:cs typeface="Arial" panose="020B0604020202020204" pitchFamily="34" charset="0"/>
              </a:rPr>
              <a:t>Staff meeting shout-outs </a:t>
            </a:r>
          </a:p>
          <a:p>
            <a:pPr marL="171450" indent="-171450">
              <a:buFont typeface="Arial" panose="020B0604020202020204" pitchFamily="34" charset="0"/>
              <a:buChar char="•"/>
            </a:pPr>
            <a:r>
              <a:rPr lang="en-US" sz="1100" dirty="0">
                <a:solidFill>
                  <a:srgbClr val="000000"/>
                </a:solidFill>
                <a:latin typeface="Arial" panose="020B0604020202020204" pitchFamily="34" charset="0"/>
                <a:cs typeface="Arial" panose="020B0604020202020204" pitchFamily="34" charset="0"/>
              </a:rPr>
              <a:t>Weekly PLC meetings for collaboration </a:t>
            </a:r>
          </a:p>
          <a:p>
            <a:pPr marL="171450" indent="-171450">
              <a:buFont typeface="Arial" panose="020B0604020202020204" pitchFamily="34" charset="0"/>
              <a:buChar char="•"/>
            </a:pPr>
            <a:r>
              <a:rPr lang="en-US" sz="1100" dirty="0">
                <a:solidFill>
                  <a:srgbClr val="000000"/>
                </a:solidFill>
                <a:latin typeface="Arial" panose="020B0604020202020204" pitchFamily="34" charset="0"/>
                <a:cs typeface="Arial" panose="020B0604020202020204" pitchFamily="34" charset="0"/>
              </a:rPr>
              <a:t>Half Day Plannings -2xs/quarter </a:t>
            </a:r>
          </a:p>
          <a:p>
            <a:pPr marL="171450" indent="-171450">
              <a:buFont typeface="Arial" panose="020B0604020202020204" pitchFamily="34" charset="0"/>
              <a:buChar char="•"/>
            </a:pPr>
            <a:r>
              <a:rPr lang="en-US" sz="1100" dirty="0">
                <a:solidFill>
                  <a:srgbClr val="000000"/>
                </a:solidFill>
                <a:latin typeface="Arial" panose="020B0604020202020204" pitchFamily="34" charset="0"/>
                <a:cs typeface="Arial" panose="020B0604020202020204" pitchFamily="34" charset="0"/>
              </a:rPr>
              <a:t>Increased classroom visits and presence in common areas </a:t>
            </a:r>
          </a:p>
          <a:p>
            <a:pPr marL="171450" indent="-171450">
              <a:buFont typeface="Arial" panose="020B0604020202020204" pitchFamily="34" charset="0"/>
              <a:buChar char="•"/>
            </a:pPr>
            <a:r>
              <a:rPr lang="en-US" sz="1100" dirty="0">
                <a:solidFill>
                  <a:srgbClr val="000000"/>
                </a:solidFill>
                <a:latin typeface="Arial" panose="020B0604020202020204" pitchFamily="34" charset="0"/>
                <a:cs typeface="Arial" panose="020B0604020202020204" pitchFamily="34" charset="0"/>
              </a:rPr>
              <a:t>Vertical Collaboration with Action Teams and Flight Crews </a:t>
            </a:r>
          </a:p>
          <a:p>
            <a:pPr marL="171450" indent="-171450">
              <a:buFont typeface="Arial" panose="020B0604020202020204" pitchFamily="34" charset="0"/>
              <a:buChar char="•"/>
            </a:pPr>
            <a:r>
              <a:rPr lang="en-US" sz="1100" dirty="0">
                <a:solidFill>
                  <a:srgbClr val="000000"/>
                </a:solidFill>
                <a:latin typeface="Arial" panose="020B0604020202020204" pitchFamily="34" charset="0"/>
                <a:cs typeface="Arial" panose="020B0604020202020204" pitchFamily="34" charset="0"/>
              </a:rPr>
              <a:t>Staff survey &amp; feedback via My Voice platform </a:t>
            </a:r>
          </a:p>
          <a:p>
            <a:endParaRPr lang="en-US" sz="1100" dirty="0">
              <a:solidFill>
                <a:srgbClr val="00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100" dirty="0">
              <a:solidFill>
                <a:srgbClr val="000000"/>
              </a:solidFill>
            </a:endParaRPr>
          </a:p>
          <a:p>
            <a:pPr marL="171450" indent="-171450">
              <a:buFont typeface="Arial" panose="020B0604020202020204" pitchFamily="34" charset="0"/>
              <a:buChar char="•"/>
            </a:pPr>
            <a:endParaRPr lang="en-US" sz="1100" dirty="0">
              <a:solidFill>
                <a:srgbClr val="00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100" dirty="0">
              <a:solidFill>
                <a:srgbClr val="000000"/>
              </a:solidFill>
            </a:endParaRPr>
          </a:p>
        </p:txBody>
      </p:sp>
      <p:sp>
        <p:nvSpPr>
          <p:cNvPr id="27" name="Rectangle 26"/>
          <p:cNvSpPr/>
          <p:nvPr/>
        </p:nvSpPr>
        <p:spPr>
          <a:xfrm>
            <a:off x="2258872" y="3938284"/>
            <a:ext cx="2816579" cy="2743200"/>
          </a:xfrm>
          <a:prstGeom prst="rect">
            <a:avLst/>
          </a:prstGeom>
          <a:solidFill>
            <a:srgbClr val="9933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endParaRPr lang="en-US" sz="1200" dirty="0">
              <a:solidFill>
                <a:schemeClr val="tx1"/>
              </a:solidFill>
            </a:endParaRPr>
          </a:p>
          <a:p>
            <a:pPr marL="171450" indent="-171450">
              <a:buFont typeface="Arial" panose="020B0604020202020204" pitchFamily="34" charset="0"/>
              <a:buChar char="•"/>
            </a:pPr>
            <a:r>
              <a:rPr lang="en-US" sz="1200" dirty="0">
                <a:solidFill>
                  <a:schemeClr val="tx1"/>
                </a:solidFill>
              </a:rPr>
              <a:t>Monthly new teacher meetings and ongoing mentoring, coaching sessions </a:t>
            </a:r>
          </a:p>
          <a:p>
            <a:pPr marL="171450" indent="-171450">
              <a:buFont typeface="Arial" panose="020B0604020202020204" pitchFamily="34" charset="0"/>
              <a:buChar char="•"/>
            </a:pPr>
            <a:r>
              <a:rPr lang="en-US" sz="1200" dirty="0">
                <a:solidFill>
                  <a:schemeClr val="tx1"/>
                </a:solidFill>
              </a:rPr>
              <a:t>Individual teacher conferences </a:t>
            </a:r>
          </a:p>
          <a:p>
            <a:pPr marL="171450" indent="-171450">
              <a:buFont typeface="Arial" panose="020B0604020202020204" pitchFamily="34" charset="0"/>
              <a:buChar char="•"/>
            </a:pPr>
            <a:r>
              <a:rPr lang="en-US" sz="1200" dirty="0">
                <a:solidFill>
                  <a:schemeClr val="tx1"/>
                </a:solidFill>
              </a:rPr>
              <a:t>Specific and targeted staff support based on identified needs </a:t>
            </a:r>
          </a:p>
          <a:p>
            <a:pPr marL="171450" indent="-171450">
              <a:buFont typeface="Arial" panose="020B0604020202020204" pitchFamily="34" charset="0"/>
              <a:buChar char="•"/>
            </a:pPr>
            <a:r>
              <a:rPr lang="en-US" sz="1200" dirty="0">
                <a:solidFill>
                  <a:schemeClr val="tx1"/>
                </a:solidFill>
              </a:rPr>
              <a:t>Ongoing observations with feedback </a:t>
            </a:r>
          </a:p>
          <a:p>
            <a:pPr marL="171450" indent="-171450">
              <a:buFont typeface="Arial" panose="020B0604020202020204" pitchFamily="34" charset="0"/>
              <a:buChar char="•"/>
            </a:pPr>
            <a:r>
              <a:rPr lang="en-US" sz="1200" dirty="0">
                <a:solidFill>
                  <a:schemeClr val="tx1"/>
                </a:solidFill>
              </a:rPr>
              <a:t>Professional Learning opportunities (gifted &amp; leadership conferences) </a:t>
            </a:r>
          </a:p>
          <a:p>
            <a:pPr marL="171450" indent="-171450">
              <a:buFont typeface="Arial" panose="020B0604020202020204" pitchFamily="34" charset="0"/>
              <a:buChar char="•"/>
            </a:pPr>
            <a:r>
              <a:rPr lang="en-US" sz="1200" dirty="0">
                <a:solidFill>
                  <a:schemeClr val="tx1"/>
                </a:solidFill>
              </a:rPr>
              <a:t>Peer observations </a:t>
            </a:r>
          </a:p>
          <a:p>
            <a:endParaRPr lang="en-US" sz="1200" dirty="0">
              <a:solidFill>
                <a:schemeClr val="tx1"/>
              </a:solidFill>
            </a:endParaRPr>
          </a:p>
        </p:txBody>
      </p:sp>
      <p:sp>
        <p:nvSpPr>
          <p:cNvPr id="23" name="Rectangle 22"/>
          <p:cNvSpPr/>
          <p:nvPr/>
        </p:nvSpPr>
        <p:spPr>
          <a:xfrm>
            <a:off x="231134" y="1230466"/>
            <a:ext cx="1554480" cy="1600091"/>
          </a:xfrm>
          <a:prstGeom prst="rect">
            <a:avLst/>
          </a:prstGeom>
          <a:solidFill>
            <a:srgbClr val="9933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Building Culture and Climate </a:t>
            </a:r>
          </a:p>
        </p:txBody>
      </p:sp>
      <p:sp>
        <p:nvSpPr>
          <p:cNvPr id="3" name="Arrow: Right 2"/>
          <p:cNvSpPr/>
          <p:nvPr/>
        </p:nvSpPr>
        <p:spPr>
          <a:xfrm>
            <a:off x="1871924" y="2065304"/>
            <a:ext cx="289675" cy="290946"/>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Arrow: Right 87"/>
          <p:cNvSpPr/>
          <p:nvPr/>
        </p:nvSpPr>
        <p:spPr>
          <a:xfrm>
            <a:off x="1871924" y="5164411"/>
            <a:ext cx="289675" cy="290946"/>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2258872" y="72420"/>
            <a:ext cx="2816352" cy="639594"/>
          </a:xfrm>
          <a:prstGeom prst="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Evidence of Progress:</a:t>
            </a:r>
          </a:p>
          <a:p>
            <a:pPr algn="ctr"/>
            <a:r>
              <a:rPr lang="en-US" sz="1400" b="1" dirty="0">
                <a:solidFill>
                  <a:schemeClr val="bg1"/>
                </a:solidFill>
              </a:rPr>
              <a:t> Impact Check #1- Fall</a:t>
            </a:r>
            <a:endParaRPr lang="en-US" sz="1400" dirty="0">
              <a:solidFill>
                <a:schemeClr val="bg1"/>
              </a:solidFill>
            </a:endParaRPr>
          </a:p>
        </p:txBody>
      </p:sp>
      <p:sp>
        <p:nvSpPr>
          <p:cNvPr id="95" name="Rectangle 94"/>
          <p:cNvSpPr/>
          <p:nvPr/>
        </p:nvSpPr>
        <p:spPr>
          <a:xfrm>
            <a:off x="5556060" y="61137"/>
            <a:ext cx="2816352" cy="660315"/>
          </a:xfrm>
          <a:prstGeom prst="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Evidence of Progress:</a:t>
            </a:r>
          </a:p>
          <a:p>
            <a:pPr algn="ctr"/>
            <a:r>
              <a:rPr lang="en-US" sz="1400" b="1" dirty="0">
                <a:solidFill>
                  <a:schemeClr val="bg1"/>
                </a:solidFill>
              </a:rPr>
              <a:t>Impact Check #2- Winter</a:t>
            </a:r>
            <a:endParaRPr lang="en-US" sz="1400" dirty="0">
              <a:solidFill>
                <a:schemeClr val="bg1"/>
              </a:solidFill>
            </a:endParaRPr>
          </a:p>
        </p:txBody>
      </p:sp>
      <p:sp>
        <p:nvSpPr>
          <p:cNvPr id="96" name="Rectangle 95"/>
          <p:cNvSpPr/>
          <p:nvPr/>
        </p:nvSpPr>
        <p:spPr>
          <a:xfrm>
            <a:off x="8853248" y="61137"/>
            <a:ext cx="2816352" cy="660315"/>
          </a:xfrm>
          <a:prstGeom prst="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Evidence of Success:</a:t>
            </a:r>
          </a:p>
          <a:p>
            <a:pPr algn="ctr"/>
            <a:r>
              <a:rPr lang="en-US" sz="1400" b="1" dirty="0">
                <a:solidFill>
                  <a:schemeClr val="bg1"/>
                </a:solidFill>
              </a:rPr>
              <a:t>Impact Check #3- End of Year </a:t>
            </a:r>
            <a:endParaRPr lang="en-US" sz="1400" dirty="0">
              <a:solidFill>
                <a:schemeClr val="bg1"/>
              </a:solidFill>
            </a:endParaRPr>
          </a:p>
        </p:txBody>
      </p:sp>
      <p:sp>
        <p:nvSpPr>
          <p:cNvPr id="97" name="Arrow: Right 96"/>
          <p:cNvSpPr/>
          <p:nvPr/>
        </p:nvSpPr>
        <p:spPr>
          <a:xfrm>
            <a:off x="5171195" y="2065304"/>
            <a:ext cx="289675" cy="290946"/>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row: Right 97"/>
          <p:cNvSpPr/>
          <p:nvPr/>
        </p:nvSpPr>
        <p:spPr>
          <a:xfrm>
            <a:off x="5171195" y="5164411"/>
            <a:ext cx="289675" cy="290946"/>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Arrow: Right 108"/>
          <p:cNvSpPr/>
          <p:nvPr/>
        </p:nvSpPr>
        <p:spPr>
          <a:xfrm>
            <a:off x="8473519" y="2065304"/>
            <a:ext cx="289675" cy="290946"/>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row: Right 109"/>
          <p:cNvSpPr/>
          <p:nvPr/>
        </p:nvSpPr>
        <p:spPr>
          <a:xfrm>
            <a:off x="8473519" y="5164411"/>
            <a:ext cx="289675" cy="290946"/>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31134" y="4901833"/>
            <a:ext cx="1554480" cy="1451402"/>
          </a:xfrm>
          <a:prstGeom prst="rect">
            <a:avLst/>
          </a:prstGeom>
          <a:solidFill>
            <a:srgbClr val="9933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Staff Retention </a:t>
            </a:r>
          </a:p>
        </p:txBody>
      </p:sp>
      <p:sp>
        <p:nvSpPr>
          <p:cNvPr id="30" name="Rectangle 29"/>
          <p:cNvSpPr/>
          <p:nvPr/>
        </p:nvSpPr>
        <p:spPr>
          <a:xfrm>
            <a:off x="377284" y="72420"/>
            <a:ext cx="1267207" cy="1039875"/>
          </a:xfrm>
          <a:prstGeom prst="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rPr>
              <a:t>Initiatives: What will we do to achieve success?</a:t>
            </a:r>
          </a:p>
        </p:txBody>
      </p:sp>
      <p:sp>
        <p:nvSpPr>
          <p:cNvPr id="35" name="Slide Number Placeholder 5"/>
          <p:cNvSpPr>
            <a:spLocks noGrp="1"/>
          </p:cNvSpPr>
          <p:nvPr>
            <p:ph type="sldNum" sz="quarter" idx="12"/>
          </p:nvPr>
        </p:nvSpPr>
        <p:spPr>
          <a:xfrm>
            <a:off x="11774314" y="6452774"/>
            <a:ext cx="307273" cy="365125"/>
          </a:xfrm>
        </p:spPr>
        <p:txBody>
          <a:bodyPr/>
          <a:lstStyle/>
          <a:p>
            <a:fld id="{0DE3E18C-7958-4AD3-9EEF-D1CA690B5419}" type="slidenum">
              <a:rPr lang="en-US" sz="900" smtClean="0"/>
              <a:t>18</a:t>
            </a:fld>
            <a:endParaRPr lang="en-US" sz="900"/>
          </a:p>
        </p:txBody>
      </p:sp>
      <p:pic>
        <p:nvPicPr>
          <p:cNvPr id="31"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010" y="3051516"/>
            <a:ext cx="1541992" cy="158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1606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2"/>
          <p:cNvSpPr/>
          <p:nvPr/>
        </p:nvSpPr>
        <p:spPr>
          <a:xfrm>
            <a:off x="2258645" y="839177"/>
            <a:ext cx="2816579" cy="2838088"/>
          </a:xfrm>
          <a:prstGeom prst="rect">
            <a:avLst/>
          </a:prstGeom>
          <a:solidFill>
            <a:srgbClr val="009933">
              <a:alpha val="49803"/>
            </a:srgbClr>
          </a:solidFill>
          <a:ln>
            <a:noFill/>
          </a:ln>
        </p:spPr>
        <p:txBody>
          <a:bodyPr spcFirstLastPara="1" wrap="square" lIns="91425" tIns="45700" rIns="91425" bIns="45700" anchor="t" anchorCtr="0">
            <a:noAutofit/>
          </a:bodyPr>
          <a:lstStyle/>
          <a:p>
            <a:pPr marL="102973" marR="0" lvl="0" indent="-102973" algn="l" rtl="0">
              <a:spcBef>
                <a:spcPts val="0"/>
              </a:spcBef>
              <a:spcAft>
                <a:spcPts val="0"/>
              </a:spcAft>
              <a:buClr>
                <a:schemeClr val="dk1"/>
              </a:buClr>
              <a:buSzPts val="1200"/>
              <a:buFont typeface="Arial"/>
              <a:buChar char="•"/>
            </a:pPr>
            <a:r>
              <a:rPr lang="en-US" sz="1200" dirty="0">
                <a:solidFill>
                  <a:schemeClr val="dk1"/>
                </a:solidFill>
                <a:latin typeface="Arial" panose="020B0604020202020204" pitchFamily="34" charset="0"/>
                <a:ea typeface="Calibri"/>
                <a:cs typeface="Arial" panose="020B0604020202020204" pitchFamily="34" charset="0"/>
                <a:sym typeface="Calibri"/>
              </a:rPr>
              <a:t>Identify potential external organizations that our school can partner with to support literacy and math </a:t>
            </a:r>
          </a:p>
          <a:p>
            <a:pPr marL="102973" marR="0" lvl="0" indent="-102973" algn="l" rtl="0">
              <a:spcBef>
                <a:spcPts val="0"/>
              </a:spcBef>
              <a:spcAft>
                <a:spcPts val="0"/>
              </a:spcAft>
              <a:buClr>
                <a:schemeClr val="dk1"/>
              </a:buClr>
              <a:buSzPts val="1200"/>
              <a:buFont typeface="Arial"/>
              <a:buChar char="•"/>
            </a:pPr>
            <a:endParaRPr lang="en-US" sz="1200" dirty="0">
              <a:solidFill>
                <a:schemeClr val="dk1"/>
              </a:solidFill>
              <a:latin typeface="Arial" panose="020B0604020202020204" pitchFamily="34" charset="0"/>
              <a:ea typeface="Calibri"/>
              <a:cs typeface="Arial" panose="020B0604020202020204" pitchFamily="34" charset="0"/>
              <a:sym typeface="Calibri"/>
            </a:endParaRPr>
          </a:p>
          <a:p>
            <a:pPr marL="102973" marR="0" lvl="0" indent="-102973" algn="l" rtl="0">
              <a:spcBef>
                <a:spcPts val="0"/>
              </a:spcBef>
              <a:spcAft>
                <a:spcPts val="0"/>
              </a:spcAft>
              <a:buClr>
                <a:schemeClr val="dk1"/>
              </a:buClr>
              <a:buSzPts val="1200"/>
              <a:buFont typeface="Arial"/>
              <a:buChar char="•"/>
            </a:pPr>
            <a:r>
              <a:rPr lang="en-US" sz="1200" dirty="0">
                <a:solidFill>
                  <a:schemeClr val="dk1"/>
                </a:solidFill>
                <a:latin typeface="Arial" panose="020B0604020202020204" pitchFamily="34" charset="0"/>
                <a:ea typeface="Calibri"/>
                <a:cs typeface="Arial" panose="020B0604020202020204" pitchFamily="34" charset="0"/>
                <a:sym typeface="Calibri"/>
              </a:rPr>
              <a:t>Continue partnership with Lockheed Martin to increase instructional resources for STEM education</a:t>
            </a:r>
          </a:p>
          <a:p>
            <a:pPr marL="102973" marR="0" lvl="0" indent="-102973" algn="l" rtl="0">
              <a:spcBef>
                <a:spcPts val="0"/>
              </a:spcBef>
              <a:spcAft>
                <a:spcPts val="0"/>
              </a:spcAft>
              <a:buClr>
                <a:schemeClr val="dk1"/>
              </a:buClr>
              <a:buSzPts val="1200"/>
              <a:buFont typeface="Arial"/>
              <a:buChar char="•"/>
            </a:pPr>
            <a:endParaRPr lang="en-US" sz="1200" dirty="0">
              <a:solidFill>
                <a:schemeClr val="dk1"/>
              </a:solidFill>
              <a:latin typeface="Arial" panose="020B0604020202020204" pitchFamily="34" charset="0"/>
              <a:ea typeface="Calibri"/>
              <a:cs typeface="Arial" panose="020B0604020202020204" pitchFamily="34" charset="0"/>
              <a:sym typeface="Calibri"/>
            </a:endParaRPr>
          </a:p>
          <a:p>
            <a:pPr marL="102973" marR="0" lvl="0" indent="-102973" algn="l" rtl="0">
              <a:spcBef>
                <a:spcPts val="0"/>
              </a:spcBef>
              <a:spcAft>
                <a:spcPts val="0"/>
              </a:spcAft>
              <a:buClr>
                <a:schemeClr val="dk1"/>
              </a:buClr>
              <a:buSzPts val="1200"/>
              <a:buFont typeface="Arial"/>
              <a:buChar char="•"/>
            </a:pPr>
            <a:r>
              <a:rPr lang="en-US" sz="1200" dirty="0">
                <a:solidFill>
                  <a:schemeClr val="dk1"/>
                </a:solidFill>
                <a:latin typeface="Arial" panose="020B0604020202020204" pitchFamily="34" charset="0"/>
                <a:ea typeface="Calibri"/>
                <a:cs typeface="Arial" panose="020B0604020202020204" pitchFamily="34" charset="0"/>
                <a:sym typeface="Calibri"/>
              </a:rPr>
              <a:t>Collaborate with parents, daycare centers &amp; The Early Learning Center for kindergarten readiness </a:t>
            </a:r>
          </a:p>
          <a:p>
            <a:pPr marL="102973" marR="0" lvl="0" indent="-102973" algn="l" rtl="0">
              <a:spcBef>
                <a:spcPts val="0"/>
              </a:spcBef>
              <a:spcAft>
                <a:spcPts val="0"/>
              </a:spcAft>
              <a:buClr>
                <a:schemeClr val="dk1"/>
              </a:buClr>
              <a:buSzPts val="1200"/>
              <a:buFont typeface="Arial"/>
              <a:buChar char="•"/>
            </a:pPr>
            <a:endParaRPr lang="en-US" sz="1200" dirty="0">
              <a:solidFill>
                <a:schemeClr val="dk1"/>
              </a:solidFill>
              <a:latin typeface="Arial" panose="020B0604020202020204" pitchFamily="34" charset="0"/>
              <a:ea typeface="Calibri"/>
              <a:cs typeface="Arial" panose="020B0604020202020204" pitchFamily="34" charset="0"/>
              <a:sym typeface="Calibri"/>
            </a:endParaRPr>
          </a:p>
          <a:p>
            <a:pPr marL="102973" marR="0" lvl="0" indent="-102973" algn="l" rtl="0">
              <a:spcBef>
                <a:spcPts val="0"/>
              </a:spcBef>
              <a:spcAft>
                <a:spcPts val="0"/>
              </a:spcAft>
              <a:buClr>
                <a:schemeClr val="dk1"/>
              </a:buClr>
              <a:buSzPts val="1200"/>
              <a:buFont typeface="Arial"/>
              <a:buChar char="•"/>
            </a:pPr>
            <a:r>
              <a:rPr lang="en-US" sz="1200" dirty="0">
                <a:solidFill>
                  <a:schemeClr val="dk1"/>
                </a:solidFill>
                <a:latin typeface="Arial" panose="020B0604020202020204" pitchFamily="34" charset="0"/>
                <a:ea typeface="Calibri"/>
                <a:cs typeface="Arial" panose="020B0604020202020204" pitchFamily="34" charset="0"/>
                <a:sym typeface="Calibri"/>
              </a:rPr>
              <a:t>Implement PBIS &amp; SEL supports for students, teachers and parents </a:t>
            </a:r>
            <a:endParaRPr sz="1200" dirty="0">
              <a:solidFill>
                <a:schemeClr val="dk1"/>
              </a:solidFill>
              <a:latin typeface="Arial" panose="020B0604020202020204" pitchFamily="34" charset="0"/>
              <a:ea typeface="Calibri"/>
              <a:cs typeface="Arial" panose="020B0604020202020204" pitchFamily="34" charset="0"/>
              <a:sym typeface="Calibri"/>
            </a:endParaRPr>
          </a:p>
        </p:txBody>
      </p:sp>
      <p:sp>
        <p:nvSpPr>
          <p:cNvPr id="211" name="Google Shape;211;p22"/>
          <p:cNvSpPr/>
          <p:nvPr/>
        </p:nvSpPr>
        <p:spPr>
          <a:xfrm>
            <a:off x="231135" y="1745743"/>
            <a:ext cx="1554480" cy="914400"/>
          </a:xfrm>
          <a:prstGeom prst="rect">
            <a:avLst/>
          </a:prstGeom>
          <a:solidFill>
            <a:srgbClr val="009933">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chemeClr val="dk1"/>
                </a:solidFill>
                <a:latin typeface="Arial" panose="020B0604020202020204" pitchFamily="34" charset="0"/>
                <a:ea typeface="Calibri"/>
                <a:cs typeface="Arial" panose="020B0604020202020204" pitchFamily="34" charset="0"/>
                <a:sym typeface="Calibri"/>
              </a:rPr>
              <a:t>Community Connections</a:t>
            </a:r>
            <a:endParaRPr sz="1200" b="1" dirty="0">
              <a:solidFill>
                <a:schemeClr val="dk1"/>
              </a:solidFill>
              <a:latin typeface="Arial" panose="020B0604020202020204" pitchFamily="34" charset="0"/>
              <a:ea typeface="Calibri"/>
              <a:cs typeface="Arial" panose="020B0604020202020204" pitchFamily="34" charset="0"/>
              <a:sym typeface="Calibri"/>
            </a:endParaRPr>
          </a:p>
        </p:txBody>
      </p:sp>
      <p:sp>
        <p:nvSpPr>
          <p:cNvPr id="212" name="Google Shape;212;p22"/>
          <p:cNvSpPr/>
          <p:nvPr/>
        </p:nvSpPr>
        <p:spPr>
          <a:xfrm>
            <a:off x="5559670" y="839177"/>
            <a:ext cx="2816579" cy="2838088"/>
          </a:xfrm>
          <a:prstGeom prst="rect">
            <a:avLst/>
          </a:prstGeom>
          <a:solidFill>
            <a:srgbClr val="009933">
              <a:alpha val="74901"/>
            </a:srgbClr>
          </a:solid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200"/>
              <a:buFont typeface="Arial" panose="020B0604020202020204" pitchFamily="34" charset="0"/>
              <a:buChar char="•"/>
            </a:pPr>
            <a:r>
              <a:rPr lang="en-US" sz="1100" dirty="0">
                <a:solidFill>
                  <a:schemeClr val="dk1"/>
                </a:solidFill>
                <a:latin typeface="Arial" panose="020B0604020202020204" pitchFamily="34" charset="0"/>
                <a:ea typeface="Calibri"/>
                <a:cs typeface="Arial" panose="020B0604020202020204" pitchFamily="34" charset="0"/>
                <a:sym typeface="Calibri"/>
              </a:rPr>
              <a:t>Increased number of partnerships that contribute resources to support the literacy and math</a:t>
            </a:r>
          </a:p>
          <a:p>
            <a:pPr marL="171450" marR="0" lvl="0" indent="-171450" algn="l" rtl="0">
              <a:spcBef>
                <a:spcPts val="0"/>
              </a:spcBef>
              <a:spcAft>
                <a:spcPts val="0"/>
              </a:spcAft>
              <a:buClr>
                <a:schemeClr val="dk1"/>
              </a:buClr>
              <a:buSzPts val="1200"/>
              <a:buFont typeface="Arial" panose="020B0604020202020204" pitchFamily="34" charset="0"/>
              <a:buChar char="•"/>
            </a:pPr>
            <a:endParaRPr lang="en-US" sz="1100" dirty="0">
              <a:solidFill>
                <a:schemeClr val="dk1"/>
              </a:solidFill>
              <a:latin typeface="Arial" panose="020B0604020202020204" pitchFamily="34" charset="0"/>
              <a:ea typeface="Calibri"/>
              <a:cs typeface="Arial" panose="020B0604020202020204" pitchFamily="34" charset="0"/>
              <a:sym typeface="Calibri"/>
            </a:endParaRPr>
          </a:p>
          <a:p>
            <a:pPr marL="171450" marR="0" lvl="0" indent="-171450" algn="l" rtl="0">
              <a:spcBef>
                <a:spcPts val="0"/>
              </a:spcBef>
              <a:spcAft>
                <a:spcPts val="0"/>
              </a:spcAft>
              <a:buClr>
                <a:schemeClr val="dk1"/>
              </a:buClr>
              <a:buSzPts val="1200"/>
              <a:buFont typeface="Arial" panose="020B0604020202020204" pitchFamily="34" charset="0"/>
              <a:buChar char="•"/>
            </a:pPr>
            <a:r>
              <a:rPr lang="en-US" sz="1100" dirty="0">
                <a:solidFill>
                  <a:schemeClr val="dk1"/>
                </a:solidFill>
                <a:latin typeface="Arial" panose="020B0604020202020204" pitchFamily="34" charset="0"/>
                <a:ea typeface="Calibri"/>
                <a:cs typeface="Arial" panose="020B0604020202020204" pitchFamily="34" charset="0"/>
                <a:sym typeface="Calibri"/>
              </a:rPr>
              <a:t>Monthly parent meetings that align to increase knowledge of literacy and math </a:t>
            </a:r>
          </a:p>
          <a:p>
            <a:pPr marL="171450" marR="0" lvl="0" indent="-171450" algn="l" rtl="0">
              <a:spcBef>
                <a:spcPts val="0"/>
              </a:spcBef>
              <a:spcAft>
                <a:spcPts val="0"/>
              </a:spcAft>
              <a:buClr>
                <a:schemeClr val="dk1"/>
              </a:buClr>
              <a:buSzPts val="1200"/>
              <a:buFont typeface="Arial" panose="020B0604020202020204" pitchFamily="34" charset="0"/>
              <a:buChar char="•"/>
            </a:pPr>
            <a:endParaRPr lang="en-US" sz="1100" dirty="0">
              <a:solidFill>
                <a:schemeClr val="dk1"/>
              </a:solidFill>
              <a:latin typeface="Arial" panose="020B0604020202020204" pitchFamily="34" charset="0"/>
              <a:ea typeface="Calibri"/>
              <a:cs typeface="Arial" panose="020B0604020202020204" pitchFamily="34" charset="0"/>
              <a:sym typeface="Calibri"/>
            </a:endParaRPr>
          </a:p>
          <a:p>
            <a:pPr marL="171450" marR="0" lvl="0" indent="-171450" algn="l" rtl="0">
              <a:spcBef>
                <a:spcPts val="0"/>
              </a:spcBef>
              <a:spcAft>
                <a:spcPts val="0"/>
              </a:spcAft>
              <a:buClr>
                <a:schemeClr val="dk1"/>
              </a:buClr>
              <a:buSzPts val="1200"/>
              <a:buFont typeface="Arial" panose="020B0604020202020204" pitchFamily="34" charset="0"/>
              <a:buChar char="•"/>
            </a:pPr>
            <a:r>
              <a:rPr lang="en-US" sz="1100" dirty="0">
                <a:solidFill>
                  <a:schemeClr val="dk1"/>
                </a:solidFill>
                <a:latin typeface="Arial" panose="020B0604020202020204" pitchFamily="34" charset="0"/>
                <a:ea typeface="Calibri"/>
                <a:cs typeface="Arial" panose="020B0604020202020204" pitchFamily="34" charset="0"/>
                <a:sym typeface="Calibri"/>
              </a:rPr>
              <a:t>All students participate in STEM class and teachers implement STEM lessons in the classrooms/STEM/iLab</a:t>
            </a:r>
          </a:p>
          <a:p>
            <a:pPr marR="0" lvl="0" algn="l" rtl="0">
              <a:spcBef>
                <a:spcPts val="0"/>
              </a:spcBef>
              <a:spcAft>
                <a:spcPts val="0"/>
              </a:spcAft>
              <a:buClr>
                <a:schemeClr val="dk1"/>
              </a:buClr>
              <a:buSzPts val="1200"/>
            </a:pPr>
            <a:endParaRPr lang="en-US" sz="1100" dirty="0">
              <a:solidFill>
                <a:schemeClr val="dk1"/>
              </a:solidFill>
              <a:latin typeface="Arial" panose="020B0604020202020204" pitchFamily="34" charset="0"/>
              <a:ea typeface="Calibri"/>
              <a:cs typeface="Arial" panose="020B0604020202020204" pitchFamily="34" charset="0"/>
              <a:sym typeface="Calibri"/>
            </a:endParaRPr>
          </a:p>
          <a:p>
            <a:pPr marL="171450" marR="0" lvl="0" indent="-171450" algn="l" rtl="0">
              <a:spcBef>
                <a:spcPts val="0"/>
              </a:spcBef>
              <a:spcAft>
                <a:spcPts val="0"/>
              </a:spcAft>
              <a:buClr>
                <a:schemeClr val="dk1"/>
              </a:buClr>
              <a:buSzPts val="1200"/>
              <a:buFont typeface="Arial" panose="020B0604020202020204" pitchFamily="34" charset="0"/>
              <a:buChar char="•"/>
            </a:pPr>
            <a:r>
              <a:rPr lang="en-US" sz="1100" dirty="0">
                <a:solidFill>
                  <a:schemeClr val="dk1"/>
                </a:solidFill>
                <a:latin typeface="Arial" panose="020B0604020202020204" pitchFamily="34" charset="0"/>
                <a:ea typeface="Calibri"/>
                <a:cs typeface="Arial" panose="020B0604020202020204" pitchFamily="34" charset="0"/>
                <a:sym typeface="Calibri"/>
              </a:rPr>
              <a:t>Provide resources, orientation &amp; screening for rising kindergarten students </a:t>
            </a:r>
          </a:p>
        </p:txBody>
      </p:sp>
      <p:sp>
        <p:nvSpPr>
          <p:cNvPr id="213" name="Google Shape;213;p22"/>
          <p:cNvSpPr/>
          <p:nvPr/>
        </p:nvSpPr>
        <p:spPr>
          <a:xfrm>
            <a:off x="8860466" y="857465"/>
            <a:ext cx="2816579" cy="2819800"/>
          </a:xfrm>
          <a:prstGeom prst="rect">
            <a:avLst/>
          </a:prstGeom>
          <a:solidFill>
            <a:srgbClr val="0099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bg1"/>
                </a:solidFill>
                <a:latin typeface="Arial" panose="020B0604020202020204" pitchFamily="34" charset="0"/>
                <a:ea typeface="Calibri"/>
                <a:cs typeface="Arial" panose="020B0604020202020204" pitchFamily="34" charset="0"/>
                <a:sym typeface="Calibri"/>
              </a:rPr>
              <a:t> </a:t>
            </a:r>
            <a:endParaRPr sz="2000" dirty="0">
              <a:solidFill>
                <a:schemeClr val="bg1"/>
              </a:solidFill>
              <a:latin typeface="Arial" panose="020B0604020202020204" pitchFamily="34" charset="0"/>
              <a:cs typeface="Arial" panose="020B0604020202020204" pitchFamily="34" charset="0"/>
            </a:endParaRPr>
          </a:p>
          <a:p>
            <a:pPr marL="0" marR="0" lvl="0" indent="0" algn="ctr" rtl="0">
              <a:spcBef>
                <a:spcPts val="0"/>
              </a:spcBef>
              <a:spcAft>
                <a:spcPts val="0"/>
              </a:spcAft>
              <a:buNone/>
            </a:pPr>
            <a:r>
              <a:rPr lang="en-US" sz="1400" dirty="0">
                <a:solidFill>
                  <a:schemeClr val="bg1"/>
                </a:solidFill>
                <a:latin typeface="Arial" panose="020B0604020202020204" pitchFamily="34" charset="0"/>
                <a:ea typeface="Calibri"/>
                <a:cs typeface="Arial" panose="020B0604020202020204" pitchFamily="34" charset="0"/>
                <a:sym typeface="Calibri"/>
              </a:rPr>
              <a:t>Increase the number of impactful partnerships that align to school initiatives</a:t>
            </a:r>
          </a:p>
          <a:p>
            <a:pPr marL="0" marR="0" lvl="0" indent="0" algn="ctr" rtl="0">
              <a:spcBef>
                <a:spcPts val="0"/>
              </a:spcBef>
              <a:spcAft>
                <a:spcPts val="0"/>
              </a:spcAft>
              <a:buNone/>
            </a:pPr>
            <a:endParaRPr lang="en-US" sz="1400" dirty="0">
              <a:solidFill>
                <a:schemeClr val="bg1"/>
              </a:solidFill>
              <a:latin typeface="Arial" panose="020B0604020202020204" pitchFamily="34" charset="0"/>
              <a:ea typeface="Calibri"/>
              <a:cs typeface="Arial" panose="020B0604020202020204" pitchFamily="34" charset="0"/>
              <a:sym typeface="Calibri"/>
            </a:endParaRPr>
          </a:p>
          <a:p>
            <a:pPr marL="0" marR="0" lvl="0" indent="0" algn="ctr" rtl="0">
              <a:spcBef>
                <a:spcPts val="0"/>
              </a:spcBef>
              <a:spcAft>
                <a:spcPts val="0"/>
              </a:spcAft>
              <a:buNone/>
            </a:pPr>
            <a:endParaRPr lang="en-US" sz="1400" dirty="0">
              <a:solidFill>
                <a:schemeClr val="bg1"/>
              </a:solidFill>
              <a:latin typeface="Arial" panose="020B0604020202020204" pitchFamily="34" charset="0"/>
              <a:ea typeface="Calibri"/>
              <a:cs typeface="Arial" panose="020B0604020202020204" pitchFamily="34" charset="0"/>
              <a:sym typeface="Calibri"/>
            </a:endParaRPr>
          </a:p>
          <a:p>
            <a:pPr marL="0" marR="0" lvl="0" indent="0" algn="ctr" rtl="0">
              <a:spcBef>
                <a:spcPts val="0"/>
              </a:spcBef>
              <a:spcAft>
                <a:spcPts val="0"/>
              </a:spcAft>
              <a:buNone/>
            </a:pPr>
            <a:r>
              <a:rPr lang="en-US" sz="1400" dirty="0">
                <a:solidFill>
                  <a:schemeClr val="bg1"/>
                </a:solidFill>
                <a:latin typeface="Arial" panose="020B0604020202020204" pitchFamily="34" charset="0"/>
                <a:ea typeface="Calibri"/>
                <a:cs typeface="Arial" panose="020B0604020202020204" pitchFamily="34" charset="0"/>
                <a:sym typeface="Calibri"/>
              </a:rPr>
              <a:t> </a:t>
            </a:r>
            <a:endParaRPr sz="1400" dirty="0">
              <a:solidFill>
                <a:schemeClr val="bg1"/>
              </a:solidFill>
              <a:latin typeface="Arial" panose="020B0604020202020204" pitchFamily="34" charset="0"/>
              <a:ea typeface="Calibri"/>
              <a:cs typeface="Arial" panose="020B0604020202020204" pitchFamily="34" charset="0"/>
              <a:sym typeface="Calibri"/>
            </a:endParaRPr>
          </a:p>
        </p:txBody>
      </p:sp>
      <p:sp>
        <p:nvSpPr>
          <p:cNvPr id="214" name="Google Shape;214;p22"/>
          <p:cNvSpPr/>
          <p:nvPr/>
        </p:nvSpPr>
        <p:spPr>
          <a:xfrm>
            <a:off x="233991" y="4844850"/>
            <a:ext cx="1554480" cy="914400"/>
          </a:xfrm>
          <a:prstGeom prst="rect">
            <a:avLst/>
          </a:prstGeom>
          <a:solidFill>
            <a:srgbClr val="009933">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chemeClr val="dk1"/>
                </a:solidFill>
                <a:latin typeface="Arial" panose="020B0604020202020204" pitchFamily="34" charset="0"/>
                <a:ea typeface="Calibri"/>
                <a:cs typeface="Arial" panose="020B0604020202020204" pitchFamily="34" charset="0"/>
                <a:sym typeface="Calibri"/>
              </a:rPr>
              <a:t>Parents as Partners </a:t>
            </a:r>
            <a:endParaRPr sz="1200" b="1" dirty="0">
              <a:solidFill>
                <a:schemeClr val="dk1"/>
              </a:solidFill>
              <a:latin typeface="Arial" panose="020B0604020202020204" pitchFamily="34" charset="0"/>
              <a:ea typeface="Calibri"/>
              <a:cs typeface="Arial" panose="020B0604020202020204" pitchFamily="34" charset="0"/>
              <a:sym typeface="Calibri"/>
            </a:endParaRPr>
          </a:p>
        </p:txBody>
      </p:sp>
      <p:sp>
        <p:nvSpPr>
          <p:cNvPr id="215" name="Google Shape;215;p22"/>
          <p:cNvSpPr/>
          <p:nvPr/>
        </p:nvSpPr>
        <p:spPr>
          <a:xfrm>
            <a:off x="2258873" y="3938284"/>
            <a:ext cx="2816579" cy="2743200"/>
          </a:xfrm>
          <a:prstGeom prst="rect">
            <a:avLst/>
          </a:prstGeom>
          <a:solidFill>
            <a:srgbClr val="009933">
              <a:alpha val="49803"/>
            </a:srgbClr>
          </a:solidFill>
          <a:ln>
            <a:noFill/>
          </a:ln>
        </p:spPr>
        <p:txBody>
          <a:bodyPr spcFirstLastPara="1" wrap="square" lIns="91425" tIns="45700" rIns="91425" bIns="45700" anchor="t" anchorCtr="0">
            <a:noAutofit/>
          </a:bodyPr>
          <a:lstStyle/>
          <a:p>
            <a:pPr marL="124812" marR="0" lvl="0" indent="-124812" algn="l" rtl="0">
              <a:spcBef>
                <a:spcPts val="0"/>
              </a:spcBef>
              <a:spcAft>
                <a:spcPts val="0"/>
              </a:spcAft>
              <a:buClr>
                <a:schemeClr val="dk1"/>
              </a:buClr>
              <a:buSzPts val="1200"/>
              <a:buFont typeface="Arial"/>
              <a:buChar char="•"/>
            </a:pPr>
            <a:r>
              <a:rPr lang="en-US" sz="1200" dirty="0">
                <a:solidFill>
                  <a:schemeClr val="dk1"/>
                </a:solidFill>
                <a:latin typeface="Arial" panose="020B0604020202020204" pitchFamily="34" charset="0"/>
                <a:ea typeface="Calibri"/>
                <a:cs typeface="Arial" panose="020B0604020202020204" pitchFamily="34" charset="0"/>
                <a:sym typeface="Calibri"/>
              </a:rPr>
              <a:t>Leverage school community to determine the top needs of families to be addressed within parent workshops</a:t>
            </a:r>
          </a:p>
          <a:p>
            <a:pPr marR="0" lvl="0" algn="l" rtl="0">
              <a:spcBef>
                <a:spcPts val="0"/>
              </a:spcBef>
              <a:spcAft>
                <a:spcPts val="0"/>
              </a:spcAft>
              <a:buClr>
                <a:schemeClr val="dk1"/>
              </a:buClr>
              <a:buSzPts val="1200"/>
            </a:pPr>
            <a:endParaRPr sz="1200" dirty="0">
              <a:solidFill>
                <a:schemeClr val="dk1"/>
              </a:solidFill>
              <a:latin typeface="Arial" panose="020B0604020202020204" pitchFamily="34" charset="0"/>
              <a:ea typeface="Calibri"/>
              <a:cs typeface="Arial" panose="020B0604020202020204" pitchFamily="34" charset="0"/>
              <a:sym typeface="Calibri"/>
            </a:endParaRPr>
          </a:p>
          <a:p>
            <a:pPr marL="124812" marR="0" lvl="0" indent="-124812" algn="l" rtl="0">
              <a:spcBef>
                <a:spcPts val="0"/>
              </a:spcBef>
              <a:spcAft>
                <a:spcPts val="0"/>
              </a:spcAft>
              <a:buClr>
                <a:schemeClr val="dk1"/>
              </a:buClr>
              <a:buSzPts val="1200"/>
              <a:buFont typeface="Arial"/>
              <a:buChar char="•"/>
            </a:pPr>
            <a:r>
              <a:rPr lang="en-US" sz="1200" dirty="0">
                <a:solidFill>
                  <a:schemeClr val="dk1"/>
                </a:solidFill>
                <a:latin typeface="Arial" panose="020B0604020202020204" pitchFamily="34" charset="0"/>
                <a:ea typeface="Calibri"/>
                <a:cs typeface="Arial" panose="020B0604020202020204" pitchFamily="34" charset="0"/>
                <a:sym typeface="Calibri"/>
              </a:rPr>
              <a:t>Provide opportunities for collaborative meetings with parents and staff to increase knowledge of school initiatives, programs, policies and instructional practices, as well as topics of interest</a:t>
            </a:r>
            <a:endParaRPr sz="1200"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spcBef>
                <a:spcPts val="0"/>
              </a:spcBef>
              <a:spcAft>
                <a:spcPts val="0"/>
              </a:spcAft>
              <a:buNone/>
            </a:pPr>
            <a:r>
              <a:rPr lang="en-US" sz="1050" dirty="0">
                <a:solidFill>
                  <a:schemeClr val="dk1"/>
                </a:solidFill>
                <a:latin typeface="Calibri"/>
                <a:ea typeface="Calibri"/>
                <a:cs typeface="Calibri"/>
                <a:sym typeface="Calibri"/>
              </a:rPr>
              <a:t>  ​</a:t>
            </a:r>
            <a:endParaRPr dirty="0"/>
          </a:p>
        </p:txBody>
      </p:sp>
      <p:sp>
        <p:nvSpPr>
          <p:cNvPr id="216" name="Google Shape;216;p22"/>
          <p:cNvSpPr/>
          <p:nvPr/>
        </p:nvSpPr>
        <p:spPr>
          <a:xfrm>
            <a:off x="5559669" y="3938284"/>
            <a:ext cx="2816579" cy="2743200"/>
          </a:xfrm>
          <a:prstGeom prst="rect">
            <a:avLst/>
          </a:prstGeom>
          <a:solidFill>
            <a:srgbClr val="009933">
              <a:alpha val="74901"/>
            </a:srgbClr>
          </a:solidFill>
          <a:ln>
            <a:noFill/>
          </a:ln>
        </p:spPr>
        <p:txBody>
          <a:bodyPr spcFirstLastPara="1" wrap="square" lIns="91425" tIns="45700" rIns="91425" bIns="45700" anchor="t" anchorCtr="0">
            <a:noAutofit/>
          </a:bodyPr>
          <a:lstStyle/>
          <a:p>
            <a:pPr marL="102973" marR="0" lvl="0" indent="-26773" algn="l" rtl="0">
              <a:spcBef>
                <a:spcPts val="0"/>
              </a:spcBef>
              <a:spcAft>
                <a:spcPts val="0"/>
              </a:spcAft>
              <a:buClr>
                <a:schemeClr val="dk1"/>
              </a:buClr>
              <a:buSzPts val="1200"/>
              <a:buFont typeface="Arial"/>
              <a:buNone/>
            </a:pPr>
            <a:endParaRPr sz="1200" dirty="0">
              <a:solidFill>
                <a:schemeClr val="dk1"/>
              </a:solidFill>
              <a:latin typeface="Arial" panose="020B0604020202020204" pitchFamily="34" charset="0"/>
              <a:ea typeface="Calibri"/>
              <a:cs typeface="Arial" panose="020B0604020202020204" pitchFamily="34" charset="0"/>
              <a:sym typeface="Calibri"/>
            </a:endParaRPr>
          </a:p>
          <a:p>
            <a:pPr marL="102973" marR="0" lvl="0" indent="-102973" algn="l" rtl="0">
              <a:spcBef>
                <a:spcPts val="0"/>
              </a:spcBef>
              <a:spcAft>
                <a:spcPts val="0"/>
              </a:spcAft>
              <a:buClr>
                <a:schemeClr val="dk1"/>
              </a:buClr>
              <a:buSzPts val="1200"/>
              <a:buFont typeface="Arial"/>
              <a:buChar char="•"/>
            </a:pPr>
            <a:r>
              <a:rPr lang="en-US" sz="1100" dirty="0">
                <a:solidFill>
                  <a:schemeClr val="dk1"/>
                </a:solidFill>
                <a:latin typeface="Arial" panose="020B0604020202020204" pitchFamily="34" charset="0"/>
                <a:ea typeface="Calibri"/>
                <a:cs typeface="Arial" panose="020B0604020202020204" pitchFamily="34" charset="0"/>
                <a:sym typeface="Calibri"/>
              </a:rPr>
              <a:t>Monthly parent workshop participation and feedback  </a:t>
            </a:r>
          </a:p>
          <a:p>
            <a:pPr marL="102973" marR="0" lvl="0" indent="-102973" algn="l" rtl="0">
              <a:spcBef>
                <a:spcPts val="0"/>
              </a:spcBef>
              <a:spcAft>
                <a:spcPts val="0"/>
              </a:spcAft>
              <a:buClr>
                <a:schemeClr val="dk1"/>
              </a:buClr>
              <a:buSzPts val="1200"/>
              <a:buFont typeface="Arial"/>
              <a:buChar char="•"/>
            </a:pPr>
            <a:endParaRPr lang="en-US" sz="1100" dirty="0">
              <a:solidFill>
                <a:schemeClr val="dk1"/>
              </a:solidFill>
              <a:latin typeface="Arial" panose="020B0604020202020204" pitchFamily="34" charset="0"/>
              <a:ea typeface="Calibri"/>
              <a:cs typeface="Arial" panose="020B0604020202020204" pitchFamily="34" charset="0"/>
              <a:sym typeface="Calibri"/>
            </a:endParaRPr>
          </a:p>
          <a:p>
            <a:pPr marL="102973" marR="0" lvl="0" indent="-102973" algn="l" rtl="0">
              <a:spcBef>
                <a:spcPts val="0"/>
              </a:spcBef>
              <a:spcAft>
                <a:spcPts val="0"/>
              </a:spcAft>
              <a:buClr>
                <a:schemeClr val="dk1"/>
              </a:buClr>
              <a:buSzPts val="1200"/>
              <a:buFont typeface="Arial"/>
              <a:buChar char="•"/>
            </a:pPr>
            <a:r>
              <a:rPr lang="en-US" sz="1100" dirty="0">
                <a:solidFill>
                  <a:schemeClr val="dk1"/>
                </a:solidFill>
                <a:latin typeface="Arial" panose="020B0604020202020204" pitchFamily="34" charset="0"/>
                <a:cs typeface="Arial" panose="020B0604020202020204" pitchFamily="34" charset="0"/>
                <a:sym typeface="Calibri"/>
              </a:rPr>
              <a:t>Increased parent communication via Blackboard messages and social media</a:t>
            </a:r>
          </a:p>
          <a:p>
            <a:pPr marL="102973" marR="0" lvl="0" indent="-102973" algn="l" rtl="0">
              <a:spcBef>
                <a:spcPts val="0"/>
              </a:spcBef>
              <a:spcAft>
                <a:spcPts val="0"/>
              </a:spcAft>
              <a:buClr>
                <a:schemeClr val="dk1"/>
              </a:buClr>
              <a:buSzPts val="1200"/>
              <a:buFont typeface="Arial"/>
              <a:buChar char="•"/>
            </a:pPr>
            <a:endParaRPr lang="en-US" sz="1600" dirty="0">
              <a:latin typeface="Arial" panose="020B0604020202020204" pitchFamily="34" charset="0"/>
              <a:cs typeface="Arial" panose="020B0604020202020204" pitchFamily="34" charset="0"/>
            </a:endParaRPr>
          </a:p>
          <a:p>
            <a:pPr marL="102973" marR="0" lvl="0" indent="-102973" algn="l" rtl="0">
              <a:spcBef>
                <a:spcPts val="0"/>
              </a:spcBef>
              <a:spcAft>
                <a:spcPts val="0"/>
              </a:spcAft>
              <a:buClr>
                <a:schemeClr val="dk1"/>
              </a:buClr>
              <a:buSzPts val="1200"/>
              <a:buFont typeface="Arial"/>
              <a:buChar char="•"/>
            </a:pPr>
            <a:r>
              <a:rPr lang="en-US" sz="1100" dirty="0">
                <a:solidFill>
                  <a:schemeClr val="dk1"/>
                </a:solidFill>
                <a:latin typeface="Arial" panose="020B0604020202020204" pitchFamily="34" charset="0"/>
                <a:ea typeface="Calibri"/>
                <a:cs typeface="Arial" panose="020B0604020202020204" pitchFamily="34" charset="0"/>
                <a:sym typeface="Calibri"/>
              </a:rPr>
              <a:t>Feedback from Principal &amp; Parents quarterly meetings </a:t>
            </a:r>
          </a:p>
          <a:p>
            <a:pPr marL="102973" marR="0" lvl="0" indent="-102973" algn="l" rtl="0">
              <a:spcBef>
                <a:spcPts val="0"/>
              </a:spcBef>
              <a:spcAft>
                <a:spcPts val="0"/>
              </a:spcAft>
              <a:buClr>
                <a:schemeClr val="dk1"/>
              </a:buClr>
              <a:buSzPts val="1200"/>
              <a:buFont typeface="Arial"/>
              <a:buChar char="•"/>
            </a:pPr>
            <a:endParaRPr sz="1100" dirty="0">
              <a:solidFill>
                <a:schemeClr val="dk1"/>
              </a:solidFill>
              <a:latin typeface="Arial" panose="020B0604020202020204" pitchFamily="34" charset="0"/>
              <a:ea typeface="Calibri"/>
              <a:cs typeface="Arial" panose="020B0604020202020204" pitchFamily="34" charset="0"/>
              <a:sym typeface="Calibri"/>
            </a:endParaRPr>
          </a:p>
          <a:p>
            <a:pPr marL="102973" marR="0" lvl="0" indent="-102973" algn="l" rtl="0">
              <a:spcBef>
                <a:spcPts val="0"/>
              </a:spcBef>
              <a:spcAft>
                <a:spcPts val="0"/>
              </a:spcAft>
              <a:buClr>
                <a:schemeClr val="dk1"/>
              </a:buClr>
              <a:buSzPts val="1200"/>
              <a:buFont typeface="Arial"/>
              <a:buChar char="•"/>
            </a:pPr>
            <a:r>
              <a:rPr lang="en-US" sz="1100" dirty="0">
                <a:solidFill>
                  <a:schemeClr val="dk1"/>
                </a:solidFill>
                <a:latin typeface="Arial" panose="020B0604020202020204" pitchFamily="34" charset="0"/>
                <a:ea typeface="Calibri"/>
                <a:cs typeface="Arial" panose="020B0604020202020204" pitchFamily="34" charset="0"/>
                <a:sym typeface="Calibri"/>
              </a:rPr>
              <a:t>Parent climate surveys </a:t>
            </a:r>
          </a:p>
          <a:p>
            <a:pPr marL="171450" lvl="0" indent="-95250">
              <a:buClr>
                <a:schemeClr val="dk1"/>
              </a:buClr>
              <a:buSzPts val="1200"/>
            </a:pPr>
            <a:endParaRPr lang="en-US" sz="1200" dirty="0">
              <a:solidFill>
                <a:schemeClr val="lt1"/>
              </a:solidFill>
              <a:latin typeface="Calibri"/>
              <a:ea typeface="Calibri"/>
              <a:cs typeface="Calibri"/>
              <a:sym typeface="Calibri"/>
            </a:endParaRPr>
          </a:p>
          <a:p>
            <a:pPr marL="171450" lvl="0" indent="-95250">
              <a:buClr>
                <a:schemeClr val="dk1"/>
              </a:buClr>
              <a:buSzPts val="1200"/>
            </a:pPr>
            <a:endParaRPr lang="en-US" sz="1200" dirty="0">
              <a:solidFill>
                <a:schemeClr val="lt1"/>
              </a:solidFill>
              <a:latin typeface="Calibri"/>
              <a:ea typeface="Calibri"/>
              <a:cs typeface="Calibri"/>
              <a:sym typeface="Calibri"/>
            </a:endParaRPr>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217" name="Google Shape;217;p22"/>
          <p:cNvSpPr/>
          <p:nvPr/>
        </p:nvSpPr>
        <p:spPr>
          <a:xfrm>
            <a:off x="8860465" y="3938284"/>
            <a:ext cx="2816579" cy="2743200"/>
          </a:xfrm>
          <a:prstGeom prst="rect">
            <a:avLst/>
          </a:prstGeom>
          <a:solidFill>
            <a:srgbClr val="0099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chemeClr val="bg1"/>
                </a:solidFill>
                <a:latin typeface="Calibri"/>
                <a:ea typeface="Calibri"/>
                <a:cs typeface="Calibri"/>
                <a:sym typeface="Calibri"/>
              </a:rPr>
              <a:t> </a:t>
            </a:r>
            <a:endParaRPr sz="1400" dirty="0">
              <a:solidFill>
                <a:schemeClr val="bg1"/>
              </a:solidFill>
              <a:latin typeface="Arial" panose="020B0604020202020204" pitchFamily="34" charset="0"/>
              <a:ea typeface="Calibri"/>
              <a:cs typeface="Arial" panose="020B0604020202020204" pitchFamily="34" charset="0"/>
              <a:sym typeface="Calibri"/>
            </a:endParaRPr>
          </a:p>
          <a:p>
            <a:pPr marL="0" marR="0" lvl="0" indent="0" algn="ctr" rtl="0">
              <a:spcBef>
                <a:spcPts val="0"/>
              </a:spcBef>
              <a:spcAft>
                <a:spcPts val="0"/>
              </a:spcAft>
              <a:buNone/>
            </a:pPr>
            <a:r>
              <a:rPr lang="en-US" sz="1400" dirty="0">
                <a:solidFill>
                  <a:schemeClr val="bg1"/>
                </a:solidFill>
                <a:latin typeface="Arial" panose="020B0604020202020204" pitchFamily="34" charset="0"/>
                <a:ea typeface="Calibri"/>
                <a:cs typeface="Arial" panose="020B0604020202020204" pitchFamily="34" charset="0"/>
                <a:sym typeface="Calibri"/>
              </a:rPr>
              <a:t>Increase the percentage of families who  participate  and collaborate in school activities and events</a:t>
            </a:r>
          </a:p>
          <a:p>
            <a:pPr marL="0" marR="0" lvl="0" indent="0" algn="ctr" rtl="0">
              <a:spcBef>
                <a:spcPts val="0"/>
              </a:spcBef>
              <a:spcAft>
                <a:spcPts val="0"/>
              </a:spcAft>
              <a:buNone/>
            </a:pPr>
            <a:endParaRPr lang="en-US" sz="1400" dirty="0">
              <a:solidFill>
                <a:schemeClr val="bg1"/>
              </a:solidFill>
              <a:latin typeface="Arial" panose="020B0604020202020204" pitchFamily="34" charset="0"/>
              <a:ea typeface="Calibri"/>
              <a:cs typeface="Arial" panose="020B0604020202020204" pitchFamily="34" charset="0"/>
              <a:sym typeface="Calibri"/>
            </a:endParaRPr>
          </a:p>
          <a:p>
            <a:pPr marL="0" marR="0" lvl="0" indent="0" algn="ctr" rtl="0">
              <a:spcBef>
                <a:spcPts val="0"/>
              </a:spcBef>
              <a:spcAft>
                <a:spcPts val="0"/>
              </a:spcAft>
              <a:buNone/>
            </a:pPr>
            <a:endParaRPr sz="1200" dirty="0">
              <a:solidFill>
                <a:schemeClr val="bg1"/>
              </a:solidFill>
              <a:latin typeface="Calibri"/>
              <a:ea typeface="Calibri"/>
              <a:cs typeface="Calibri"/>
              <a:sym typeface="Calibri"/>
            </a:endParaRPr>
          </a:p>
        </p:txBody>
      </p:sp>
      <p:sp>
        <p:nvSpPr>
          <p:cNvPr id="218" name="Google Shape;218;p22"/>
          <p:cNvSpPr/>
          <p:nvPr/>
        </p:nvSpPr>
        <p:spPr>
          <a:xfrm>
            <a:off x="1871924" y="2065304"/>
            <a:ext cx="289675" cy="290946"/>
          </a:xfrm>
          <a:prstGeom prst="rightArrow">
            <a:avLst>
              <a:gd name="adj1" fmla="val 50000"/>
              <a:gd name="adj2" fmla="val 50000"/>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p22"/>
          <p:cNvSpPr/>
          <p:nvPr/>
        </p:nvSpPr>
        <p:spPr>
          <a:xfrm>
            <a:off x="1871924" y="5164411"/>
            <a:ext cx="289675" cy="290946"/>
          </a:xfrm>
          <a:prstGeom prst="rightArrow">
            <a:avLst>
              <a:gd name="adj1" fmla="val 50000"/>
              <a:gd name="adj2" fmla="val 50000"/>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p22"/>
          <p:cNvSpPr/>
          <p:nvPr/>
        </p:nvSpPr>
        <p:spPr>
          <a:xfrm>
            <a:off x="2258872" y="72420"/>
            <a:ext cx="2816352" cy="639594"/>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Critical actions: </a:t>
            </a:r>
            <a:r>
              <a:rPr lang="en-US" sz="1400">
                <a:solidFill>
                  <a:schemeClr val="lt1"/>
                </a:solidFill>
                <a:latin typeface="Calibri"/>
                <a:ea typeface="Calibri"/>
                <a:cs typeface="Calibri"/>
                <a:sym typeface="Calibri"/>
              </a:rPr>
              <a:t>What major actions will we complete and by when (student groups)?</a:t>
            </a:r>
            <a:endParaRPr/>
          </a:p>
        </p:txBody>
      </p:sp>
      <p:sp>
        <p:nvSpPr>
          <p:cNvPr id="221" name="Google Shape;221;p22"/>
          <p:cNvSpPr/>
          <p:nvPr/>
        </p:nvSpPr>
        <p:spPr>
          <a:xfrm>
            <a:off x="8853248" y="61137"/>
            <a:ext cx="2816352" cy="660315"/>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Outcomes: </a:t>
            </a:r>
            <a:r>
              <a:rPr lang="en-US" sz="1400">
                <a:solidFill>
                  <a:schemeClr val="lt1"/>
                </a:solidFill>
                <a:latin typeface="Calibri"/>
                <a:ea typeface="Calibri"/>
                <a:cs typeface="Calibri"/>
                <a:sym typeface="Calibri"/>
              </a:rPr>
              <a:t>What will success look if we provide opportunities for all children (student groups)?</a:t>
            </a:r>
            <a:endParaRPr/>
          </a:p>
        </p:txBody>
      </p:sp>
      <p:sp>
        <p:nvSpPr>
          <p:cNvPr id="222" name="Google Shape;222;p22"/>
          <p:cNvSpPr/>
          <p:nvPr/>
        </p:nvSpPr>
        <p:spPr>
          <a:xfrm>
            <a:off x="5171195" y="2065304"/>
            <a:ext cx="289675" cy="290946"/>
          </a:xfrm>
          <a:prstGeom prst="rightArrow">
            <a:avLst>
              <a:gd name="adj1" fmla="val 50000"/>
              <a:gd name="adj2" fmla="val 50000"/>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22"/>
          <p:cNvSpPr/>
          <p:nvPr/>
        </p:nvSpPr>
        <p:spPr>
          <a:xfrm>
            <a:off x="5171195" y="5164411"/>
            <a:ext cx="289675" cy="290946"/>
          </a:xfrm>
          <a:prstGeom prst="rightArrow">
            <a:avLst>
              <a:gd name="adj1" fmla="val 50000"/>
              <a:gd name="adj2" fmla="val 50000"/>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22"/>
          <p:cNvSpPr/>
          <p:nvPr/>
        </p:nvSpPr>
        <p:spPr>
          <a:xfrm>
            <a:off x="8473519" y="2065304"/>
            <a:ext cx="289675" cy="290946"/>
          </a:xfrm>
          <a:prstGeom prst="rightArrow">
            <a:avLst>
              <a:gd name="adj1" fmla="val 50000"/>
              <a:gd name="adj2" fmla="val 50000"/>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 name="Google Shape;225;p22"/>
          <p:cNvSpPr/>
          <p:nvPr/>
        </p:nvSpPr>
        <p:spPr>
          <a:xfrm>
            <a:off x="8473519" y="5164411"/>
            <a:ext cx="289675" cy="290946"/>
          </a:xfrm>
          <a:prstGeom prst="rightArrow">
            <a:avLst>
              <a:gd name="adj1" fmla="val 50000"/>
              <a:gd name="adj2" fmla="val 50000"/>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 name="Google Shape;226;p22"/>
          <p:cNvSpPr/>
          <p:nvPr/>
        </p:nvSpPr>
        <p:spPr>
          <a:xfrm>
            <a:off x="377284" y="72420"/>
            <a:ext cx="1267207" cy="1039875"/>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Initiatives: What will we do to achieve success?</a:t>
            </a:r>
            <a:endParaRPr/>
          </a:p>
        </p:txBody>
      </p:sp>
      <p:sp>
        <p:nvSpPr>
          <p:cNvPr id="227" name="Google Shape;227;p22"/>
          <p:cNvSpPr txBox="1">
            <a:spLocks noGrp="1"/>
          </p:cNvSpPr>
          <p:nvPr>
            <p:ph type="sldNum" idx="12"/>
          </p:nvPr>
        </p:nvSpPr>
        <p:spPr>
          <a:xfrm>
            <a:off x="11774314" y="6452774"/>
            <a:ext cx="307273"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88888"/>
                </a:solidFill>
                <a:latin typeface="Calibri"/>
                <a:ea typeface="Calibri"/>
                <a:cs typeface="Calibri"/>
                <a:sym typeface="Calibri"/>
              </a:rPr>
              <a:t>19</a:t>
            </a:fld>
            <a:endParaRPr sz="900">
              <a:solidFill>
                <a:srgbClr val="888888"/>
              </a:solidFill>
              <a:latin typeface="Calibri"/>
              <a:ea typeface="Calibri"/>
              <a:cs typeface="Calibri"/>
              <a:sym typeface="Calibri"/>
            </a:endParaRPr>
          </a:p>
        </p:txBody>
      </p:sp>
      <p:sp>
        <p:nvSpPr>
          <p:cNvPr id="228" name="Google Shape;228;p22"/>
          <p:cNvSpPr txBox="1"/>
          <p:nvPr/>
        </p:nvSpPr>
        <p:spPr>
          <a:xfrm>
            <a:off x="0" y="6452774"/>
            <a:ext cx="2258872"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a:solidFill>
                  <a:srgbClr val="888888"/>
                </a:solidFill>
                <a:latin typeface="Calibri"/>
                <a:ea typeface="Calibri"/>
                <a:cs typeface="Calibri"/>
                <a:sym typeface="Calibri"/>
              </a:rPr>
              <a:t>Strategic Plan:Lockheed Elementary</a:t>
            </a:r>
            <a:endParaRPr/>
          </a:p>
        </p:txBody>
      </p:sp>
      <p:pic>
        <p:nvPicPr>
          <p:cNvPr id="229" name="Google Shape;229;p22"/>
          <p:cNvPicPr preferRelativeResize="0"/>
          <p:nvPr/>
        </p:nvPicPr>
        <p:blipFill rotWithShape="1">
          <a:blip r:embed="rId3">
            <a:alphaModFix/>
          </a:blip>
          <a:srcRect/>
          <a:stretch/>
        </p:blipFill>
        <p:spPr>
          <a:xfrm>
            <a:off x="220176" y="2901944"/>
            <a:ext cx="1554480" cy="1798544"/>
          </a:xfrm>
          <a:prstGeom prst="rect">
            <a:avLst/>
          </a:prstGeom>
          <a:noFill/>
          <a:ln>
            <a:noFill/>
          </a:ln>
        </p:spPr>
      </p:pic>
      <p:sp>
        <p:nvSpPr>
          <p:cNvPr id="230" name="Google Shape;230;p22"/>
          <p:cNvSpPr/>
          <p:nvPr/>
        </p:nvSpPr>
        <p:spPr>
          <a:xfrm>
            <a:off x="5553822" y="65620"/>
            <a:ext cx="2816352" cy="660315"/>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Evidence of progress: </a:t>
            </a:r>
            <a:r>
              <a:rPr lang="en-US" sz="1400">
                <a:solidFill>
                  <a:schemeClr val="lt1"/>
                </a:solidFill>
                <a:latin typeface="Calibri"/>
                <a:ea typeface="Calibri"/>
                <a:cs typeface="Calibri"/>
                <a:sym typeface="Calibri"/>
              </a:rPr>
              <a:t>How will we know that the initiative is working?</a:t>
            </a:r>
            <a:endParaRPr/>
          </a:p>
          <a:p>
            <a:pPr marL="0" marR="0" lvl="0" indent="0" algn="ctr" rtl="0">
              <a:spcBef>
                <a:spcPts val="0"/>
              </a:spcBef>
              <a:spcAft>
                <a:spcPts val="0"/>
              </a:spcAft>
              <a:buNone/>
            </a:pPr>
            <a:r>
              <a:rPr lang="en-US" sz="1400">
                <a:solidFill>
                  <a:schemeClr val="lt1"/>
                </a:solidFill>
                <a:latin typeface="Calibri"/>
                <a:ea typeface="Calibri"/>
                <a:cs typeface="Calibri"/>
                <a:sym typeface="Calibri"/>
              </a:rPr>
              <a:t>(Timeline)</a:t>
            </a:r>
            <a:endParaRPr/>
          </a:p>
        </p:txBody>
      </p:sp>
    </p:spTree>
    <p:extLst>
      <p:ext uri="{BB962C8B-B14F-4D97-AF65-F5344CB8AC3E}">
        <p14:creationId xmlns:p14="http://schemas.microsoft.com/office/powerpoint/2010/main" val="2817346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9E15AB-885B-4FC9-A73E-1A5B1B818485}"/>
              </a:ext>
            </a:extLst>
          </p:cNvPr>
          <p:cNvSpPr txBox="1"/>
          <p:nvPr/>
        </p:nvSpPr>
        <p:spPr>
          <a:xfrm>
            <a:off x="335299" y="472611"/>
            <a:ext cx="8565421" cy="1200329"/>
          </a:xfrm>
          <a:prstGeom prst="rect">
            <a:avLst/>
          </a:prstGeom>
          <a:noFill/>
        </p:spPr>
        <p:txBody>
          <a:bodyPr wrap="square" rtlCol="0">
            <a:spAutoFit/>
          </a:bodyPr>
          <a:lstStyle/>
          <a:p>
            <a:r>
              <a:rPr lang="en-US" sz="3600" dirty="0">
                <a:solidFill>
                  <a:schemeClr val="accent1">
                    <a:lumMod val="75000"/>
                  </a:schemeClr>
                </a:solidFill>
                <a:cs typeface="Times New Roman" panose="02020603050405020304" pitchFamily="18" charset="0"/>
              </a:rPr>
              <a:t>Lockheed ES </a:t>
            </a:r>
          </a:p>
          <a:p>
            <a:r>
              <a:rPr lang="en-US" sz="3600" dirty="0">
                <a:solidFill>
                  <a:schemeClr val="accent1">
                    <a:lumMod val="75000"/>
                  </a:schemeClr>
                </a:solidFill>
                <a:cs typeface="Times New Roman" panose="02020603050405020304" pitchFamily="18" charset="0"/>
              </a:rPr>
              <a:t>School Governance Team Members</a:t>
            </a:r>
          </a:p>
        </p:txBody>
      </p:sp>
      <p:pic>
        <p:nvPicPr>
          <p:cNvPr id="6" name="Picture 5">
            <a:extLst>
              <a:ext uri="{FF2B5EF4-FFF2-40B4-BE49-F238E27FC236}">
                <a16:creationId xmlns:a16="http://schemas.microsoft.com/office/drawing/2014/main" id="{ED1B584A-2AA5-4621-B9B4-078C7002BF83}"/>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15824"/>
          <a:stretch/>
        </p:blipFill>
        <p:spPr>
          <a:xfrm>
            <a:off x="8777878" y="171531"/>
            <a:ext cx="3078823" cy="1371600"/>
          </a:xfrm>
          <a:prstGeom prst="rect">
            <a:avLst/>
          </a:prstGeom>
        </p:spPr>
      </p:pic>
      <p:pic>
        <p:nvPicPr>
          <p:cNvPr id="3" name="Picture 2">
            <a:extLst>
              <a:ext uri="{FF2B5EF4-FFF2-40B4-BE49-F238E27FC236}">
                <a16:creationId xmlns:a16="http://schemas.microsoft.com/office/drawing/2014/main" id="{AE8410F0-47CD-6C97-5FCD-57FF4138DC77}"/>
              </a:ext>
            </a:extLst>
          </p:cNvPr>
          <p:cNvPicPr>
            <a:picLocks noChangeAspect="1"/>
          </p:cNvPicPr>
          <p:nvPr/>
        </p:nvPicPr>
        <p:blipFill rotWithShape="1">
          <a:blip r:embed="rId4"/>
          <a:srcRect l="32279"/>
          <a:stretch/>
        </p:blipFill>
        <p:spPr>
          <a:xfrm rot="5400000">
            <a:off x="3252723" y="-167777"/>
            <a:ext cx="4096139" cy="8705113"/>
          </a:xfrm>
          <a:prstGeom prst="rect">
            <a:avLst/>
          </a:prstGeom>
        </p:spPr>
      </p:pic>
    </p:spTree>
    <p:extLst>
      <p:ext uri="{BB962C8B-B14F-4D97-AF65-F5344CB8AC3E}">
        <p14:creationId xmlns:p14="http://schemas.microsoft.com/office/powerpoint/2010/main" val="2000620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2258874" y="839177"/>
            <a:ext cx="2816579" cy="2855368"/>
          </a:xfrm>
          <a:prstGeom prst="rect">
            <a:avLst/>
          </a:prstGeom>
          <a:solidFill>
            <a:srgbClr val="00993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Re-established Lockheed Martin partnership (Initial FY23 planned for secondary schools only) and received a grant for $10,000 </a:t>
            </a:r>
          </a:p>
          <a:p>
            <a:pPr marL="171450" indent="-171450">
              <a:buFont typeface="Arial" panose="020B0604020202020204" pitchFamily="34" charset="0"/>
              <a:buChar char="•"/>
            </a:pPr>
            <a:endParaRPr lang="en-US" sz="11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Selected as Strong For Life school, all staff participated in Resiliency training </a:t>
            </a:r>
          </a:p>
          <a:p>
            <a:endParaRPr lang="en-US" sz="11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Secured 10 additional new partnerships with businesses in the community to support instructional needs and staff culture/climate</a:t>
            </a:r>
          </a:p>
          <a:p>
            <a:pPr marL="17145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Hosted Marietta City Council Ward 6 Town Hall meeting</a:t>
            </a:r>
          </a:p>
          <a:p>
            <a:pPr marL="17145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Increased social media usage via Instagram to share school high-lights  </a:t>
            </a:r>
          </a:p>
          <a:p>
            <a:pPr marL="171450" indent="-171450">
              <a:buFont typeface="Arial" panose="020B0604020202020204" pitchFamily="34" charset="0"/>
              <a:buChar char="•"/>
            </a:pPr>
            <a:endParaRPr lang="en-US" sz="1100" dirty="0">
              <a:solidFill>
                <a:schemeClr val="tx1"/>
              </a:solidFill>
              <a:latin typeface="Arial" panose="020B0604020202020204" pitchFamily="34" charset="0"/>
              <a:cs typeface="Arial" panose="020B0604020202020204" pitchFamily="34" charset="0"/>
            </a:endParaRPr>
          </a:p>
          <a:p>
            <a:endParaRPr lang="en-US" sz="1100" dirty="0">
              <a:solidFill>
                <a:schemeClr val="tx1"/>
              </a:solidFill>
              <a:latin typeface="Arial" panose="020B0604020202020204" pitchFamily="34" charset="0"/>
              <a:cs typeface="Arial" panose="020B0604020202020204" pitchFamily="34" charset="0"/>
            </a:endParaRPr>
          </a:p>
          <a:p>
            <a:endParaRPr lang="en-US" sz="1100" dirty="0">
              <a:solidFill>
                <a:schemeClr val="tx1"/>
              </a:solidFill>
              <a:latin typeface="Arial" panose="020B0604020202020204" pitchFamily="34" charset="0"/>
              <a:cs typeface="Arial" panose="020B0604020202020204" pitchFamily="34" charset="0"/>
            </a:endParaRPr>
          </a:p>
        </p:txBody>
      </p:sp>
      <p:sp>
        <p:nvSpPr>
          <p:cNvPr id="42" name="Rectangle 41"/>
          <p:cNvSpPr/>
          <p:nvPr/>
        </p:nvSpPr>
        <p:spPr>
          <a:xfrm>
            <a:off x="231135" y="1256657"/>
            <a:ext cx="1554480" cy="1403486"/>
          </a:xfrm>
          <a:prstGeom prst="rect">
            <a:avLst/>
          </a:prstGeom>
          <a:solidFill>
            <a:srgbClr val="00993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panose="020B0604020202020204" pitchFamily="34" charset="0"/>
                <a:cs typeface="Arial" panose="020B0604020202020204" pitchFamily="34" charset="0"/>
              </a:rPr>
              <a:t>Community Connections </a:t>
            </a:r>
          </a:p>
        </p:txBody>
      </p:sp>
      <p:sp>
        <p:nvSpPr>
          <p:cNvPr id="44" name="Rectangle 43"/>
          <p:cNvSpPr/>
          <p:nvPr/>
        </p:nvSpPr>
        <p:spPr>
          <a:xfrm>
            <a:off x="5559670" y="839177"/>
            <a:ext cx="2816579" cy="2743200"/>
          </a:xfrm>
          <a:prstGeom prst="rect">
            <a:avLst/>
          </a:prstGeom>
          <a:solidFill>
            <a:srgbClr val="00993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schemeClr val="tx1"/>
              </a:solidFill>
            </a:endParaRPr>
          </a:p>
        </p:txBody>
      </p:sp>
      <p:sp>
        <p:nvSpPr>
          <p:cNvPr id="20" name="Rectangle 19"/>
          <p:cNvSpPr/>
          <p:nvPr/>
        </p:nvSpPr>
        <p:spPr>
          <a:xfrm>
            <a:off x="8860466" y="839177"/>
            <a:ext cx="2816579" cy="2743200"/>
          </a:xfrm>
          <a:prstGeom prst="rect">
            <a:avLst/>
          </a:prstGeom>
          <a:solidFill>
            <a:srgbClr val="00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schemeClr val="tx1"/>
              </a:solidFill>
            </a:endParaRPr>
          </a:p>
        </p:txBody>
      </p:sp>
      <p:sp>
        <p:nvSpPr>
          <p:cNvPr id="24" name="Rectangle 23"/>
          <p:cNvSpPr/>
          <p:nvPr/>
        </p:nvSpPr>
        <p:spPr>
          <a:xfrm>
            <a:off x="233991" y="4844849"/>
            <a:ext cx="1554480" cy="1520781"/>
          </a:xfrm>
          <a:prstGeom prst="rect">
            <a:avLst/>
          </a:prstGeom>
          <a:solidFill>
            <a:srgbClr val="00993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Parents as Partners </a:t>
            </a:r>
          </a:p>
        </p:txBody>
      </p:sp>
      <p:sp>
        <p:nvSpPr>
          <p:cNvPr id="32" name="Rectangle 31"/>
          <p:cNvSpPr/>
          <p:nvPr/>
        </p:nvSpPr>
        <p:spPr>
          <a:xfrm>
            <a:off x="2258873" y="3938284"/>
            <a:ext cx="2816579" cy="2743200"/>
          </a:xfrm>
          <a:prstGeom prst="rect">
            <a:avLst/>
          </a:prstGeom>
          <a:solidFill>
            <a:srgbClr val="00993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US" sz="1200" dirty="0">
                <a:solidFill>
                  <a:schemeClr val="tx1"/>
                </a:solidFill>
              </a:rPr>
              <a:t>Monthly school events to increase parent engagement </a:t>
            </a:r>
          </a:p>
          <a:p>
            <a:pPr marL="171450" indent="-171450">
              <a:buFont typeface="Arial" panose="020B0604020202020204" pitchFamily="34" charset="0"/>
              <a:buChar char="•"/>
            </a:pPr>
            <a:endParaRPr lang="en-US" sz="1200" dirty="0">
              <a:solidFill>
                <a:schemeClr val="tx1"/>
              </a:solidFill>
            </a:endParaRPr>
          </a:p>
          <a:p>
            <a:pPr marL="171450" indent="-171450">
              <a:buFont typeface="Arial" panose="020B0604020202020204" pitchFamily="34" charset="0"/>
              <a:buChar char="•"/>
            </a:pPr>
            <a:r>
              <a:rPr lang="en-US" sz="1200" dirty="0">
                <a:solidFill>
                  <a:schemeClr val="tx1"/>
                </a:solidFill>
              </a:rPr>
              <a:t>Monthly parent meetings, bi-monthly translated electronic newsletters, </a:t>
            </a:r>
          </a:p>
          <a:p>
            <a:pPr marL="171450" indent="-171450">
              <a:buFont typeface="Arial" panose="020B0604020202020204" pitchFamily="34" charset="0"/>
              <a:buChar char="•"/>
            </a:pPr>
            <a:endParaRPr lang="en-US" sz="1200" dirty="0">
              <a:solidFill>
                <a:schemeClr val="tx1"/>
              </a:solidFill>
            </a:endParaRPr>
          </a:p>
          <a:p>
            <a:pPr marL="171450" indent="-171450">
              <a:buFont typeface="Arial" panose="020B0604020202020204" pitchFamily="34" charset="0"/>
              <a:buChar char="•"/>
            </a:pPr>
            <a:r>
              <a:rPr lang="en-US" sz="1200" dirty="0">
                <a:solidFill>
                  <a:schemeClr val="tx1"/>
                </a:solidFill>
              </a:rPr>
              <a:t>Translators provided for parent teacher conferences </a:t>
            </a:r>
          </a:p>
          <a:p>
            <a:endParaRPr lang="en-US" sz="1200" dirty="0">
              <a:solidFill>
                <a:schemeClr val="tx1"/>
              </a:solidFill>
            </a:endParaRPr>
          </a:p>
          <a:p>
            <a:pPr marL="171450" indent="-171450">
              <a:buFont typeface="Arial" panose="020B0604020202020204" pitchFamily="34" charset="0"/>
              <a:buChar char="•"/>
            </a:pPr>
            <a:r>
              <a:rPr lang="en-US" sz="1200" dirty="0">
                <a:solidFill>
                  <a:schemeClr val="tx1"/>
                </a:solidFill>
              </a:rPr>
              <a:t>Hosted Title I Parent meeting &amp; workshop</a:t>
            </a:r>
          </a:p>
          <a:p>
            <a:endParaRPr lang="en-US" sz="1200" dirty="0">
              <a:solidFill>
                <a:schemeClr val="tx1"/>
              </a:solidFill>
            </a:endParaRPr>
          </a:p>
          <a:p>
            <a:pPr marL="171450" indent="-171450">
              <a:buFont typeface="Arial" panose="020B0604020202020204" pitchFamily="34" charset="0"/>
              <a:buChar char="•"/>
            </a:pPr>
            <a:r>
              <a:rPr lang="en-US" sz="1200" dirty="0">
                <a:solidFill>
                  <a:schemeClr val="tx1"/>
                </a:solidFill>
              </a:rPr>
              <a:t>Monthly SGT meetings </a:t>
            </a:r>
          </a:p>
        </p:txBody>
      </p:sp>
      <p:sp>
        <p:nvSpPr>
          <p:cNvPr id="33" name="Rectangle 32"/>
          <p:cNvSpPr/>
          <p:nvPr/>
        </p:nvSpPr>
        <p:spPr>
          <a:xfrm>
            <a:off x="5559669" y="3938284"/>
            <a:ext cx="2816579" cy="2743200"/>
          </a:xfrm>
          <a:prstGeom prst="rect">
            <a:avLst/>
          </a:prstGeom>
          <a:solidFill>
            <a:srgbClr val="00993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schemeClr val="tx1"/>
              </a:solidFill>
            </a:endParaRPr>
          </a:p>
        </p:txBody>
      </p:sp>
      <p:sp>
        <p:nvSpPr>
          <p:cNvPr id="34" name="Rectangle 33"/>
          <p:cNvSpPr/>
          <p:nvPr/>
        </p:nvSpPr>
        <p:spPr>
          <a:xfrm>
            <a:off x="8860465" y="3892136"/>
            <a:ext cx="2816579" cy="2743200"/>
          </a:xfrm>
          <a:prstGeom prst="rect">
            <a:avLst/>
          </a:prstGeom>
          <a:solidFill>
            <a:srgbClr val="00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schemeClr val="bg1"/>
              </a:solidFill>
            </a:endParaRPr>
          </a:p>
        </p:txBody>
      </p:sp>
      <p:sp>
        <p:nvSpPr>
          <p:cNvPr id="3" name="Arrow: Right 2"/>
          <p:cNvSpPr/>
          <p:nvPr/>
        </p:nvSpPr>
        <p:spPr>
          <a:xfrm>
            <a:off x="1871924" y="2065304"/>
            <a:ext cx="289675" cy="290946"/>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Arrow: Right 87"/>
          <p:cNvSpPr/>
          <p:nvPr/>
        </p:nvSpPr>
        <p:spPr>
          <a:xfrm>
            <a:off x="1871924" y="5164411"/>
            <a:ext cx="289675" cy="290946"/>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2258872" y="72420"/>
            <a:ext cx="2816352" cy="639594"/>
          </a:xfrm>
          <a:prstGeom prst="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Evidence of Progress:</a:t>
            </a:r>
          </a:p>
          <a:p>
            <a:pPr algn="ctr"/>
            <a:r>
              <a:rPr lang="en-US" sz="1400" b="1" dirty="0">
                <a:solidFill>
                  <a:schemeClr val="bg1"/>
                </a:solidFill>
              </a:rPr>
              <a:t> Impact Check #1- Fall</a:t>
            </a:r>
            <a:endParaRPr lang="en-US" sz="1400" dirty="0">
              <a:solidFill>
                <a:schemeClr val="bg1"/>
              </a:solidFill>
            </a:endParaRPr>
          </a:p>
        </p:txBody>
      </p:sp>
      <p:sp>
        <p:nvSpPr>
          <p:cNvPr id="96" name="Rectangle 95"/>
          <p:cNvSpPr/>
          <p:nvPr/>
        </p:nvSpPr>
        <p:spPr>
          <a:xfrm>
            <a:off x="8853248" y="61137"/>
            <a:ext cx="2816352" cy="660315"/>
          </a:xfrm>
          <a:prstGeom prst="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Evidence of Success:</a:t>
            </a:r>
          </a:p>
          <a:p>
            <a:pPr algn="ctr"/>
            <a:r>
              <a:rPr lang="en-US" sz="1400" b="1" dirty="0">
                <a:solidFill>
                  <a:schemeClr val="bg1"/>
                </a:solidFill>
              </a:rPr>
              <a:t>Impact Check #3- End of Year </a:t>
            </a:r>
            <a:endParaRPr lang="en-US" sz="1400" dirty="0">
              <a:solidFill>
                <a:schemeClr val="bg1"/>
              </a:solidFill>
            </a:endParaRPr>
          </a:p>
        </p:txBody>
      </p:sp>
      <p:sp>
        <p:nvSpPr>
          <p:cNvPr id="97" name="Arrow: Right 96"/>
          <p:cNvSpPr/>
          <p:nvPr/>
        </p:nvSpPr>
        <p:spPr>
          <a:xfrm>
            <a:off x="5171195" y="2065304"/>
            <a:ext cx="289675" cy="290946"/>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row: Right 97"/>
          <p:cNvSpPr/>
          <p:nvPr/>
        </p:nvSpPr>
        <p:spPr>
          <a:xfrm>
            <a:off x="5171195" y="5164411"/>
            <a:ext cx="289675" cy="290946"/>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Arrow: Right 108"/>
          <p:cNvSpPr/>
          <p:nvPr/>
        </p:nvSpPr>
        <p:spPr>
          <a:xfrm>
            <a:off x="8473519" y="2065304"/>
            <a:ext cx="289675" cy="290946"/>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row: Right 109"/>
          <p:cNvSpPr/>
          <p:nvPr/>
        </p:nvSpPr>
        <p:spPr>
          <a:xfrm>
            <a:off x="8473519" y="5164411"/>
            <a:ext cx="289675" cy="290946"/>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77284" y="72420"/>
            <a:ext cx="1267207" cy="1039875"/>
          </a:xfrm>
          <a:prstGeom prst="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rPr>
              <a:t>Initiatives: What will we do to achieve success?</a:t>
            </a:r>
          </a:p>
        </p:txBody>
      </p:sp>
      <p:sp>
        <p:nvSpPr>
          <p:cNvPr id="25" name="Slide Number Placeholder 5"/>
          <p:cNvSpPr>
            <a:spLocks noGrp="1"/>
          </p:cNvSpPr>
          <p:nvPr>
            <p:ph type="sldNum" sz="quarter" idx="12"/>
          </p:nvPr>
        </p:nvSpPr>
        <p:spPr>
          <a:xfrm>
            <a:off x="11774314" y="6452774"/>
            <a:ext cx="307273" cy="365125"/>
          </a:xfrm>
        </p:spPr>
        <p:txBody>
          <a:bodyPr/>
          <a:lstStyle/>
          <a:p>
            <a:fld id="{0DE3E18C-7958-4AD3-9EEF-D1CA690B5419}" type="slidenum">
              <a:rPr lang="en-US" sz="900" smtClean="0"/>
              <a:t>20</a:t>
            </a:fld>
            <a:endParaRPr lang="en-US" sz="900"/>
          </a:p>
        </p:txBody>
      </p:sp>
      <p:pic>
        <p:nvPicPr>
          <p:cNvPr id="23" name="Picture 22">
            <a:extLst>
              <a:ext uri="{FF2B5EF4-FFF2-40B4-BE49-F238E27FC236}">
                <a16:creationId xmlns:a16="http://schemas.microsoft.com/office/drawing/2014/main" id="{90104976-06D2-46FA-BEF5-A0A6F119A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76" y="2901944"/>
            <a:ext cx="1554480" cy="1798544"/>
          </a:xfrm>
          <a:prstGeom prst="rect">
            <a:avLst/>
          </a:prstGeom>
        </p:spPr>
      </p:pic>
      <p:sp>
        <p:nvSpPr>
          <p:cNvPr id="27" name="Rectangle 26">
            <a:extLst>
              <a:ext uri="{FF2B5EF4-FFF2-40B4-BE49-F238E27FC236}">
                <a16:creationId xmlns:a16="http://schemas.microsoft.com/office/drawing/2014/main" id="{6885B487-6289-47F9-A174-1E37C615A773}"/>
              </a:ext>
            </a:extLst>
          </p:cNvPr>
          <p:cNvSpPr/>
          <p:nvPr/>
        </p:nvSpPr>
        <p:spPr>
          <a:xfrm>
            <a:off x="5553822" y="65620"/>
            <a:ext cx="2816352" cy="660315"/>
          </a:xfrm>
          <a:prstGeom prst="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Evidence of Progress:</a:t>
            </a:r>
          </a:p>
          <a:p>
            <a:pPr algn="ctr"/>
            <a:r>
              <a:rPr lang="en-US" sz="1400" b="1" dirty="0">
                <a:solidFill>
                  <a:schemeClr val="bg1"/>
                </a:solidFill>
              </a:rPr>
              <a:t>Impact Check #2- Winter</a:t>
            </a:r>
            <a:endParaRPr lang="en-US" sz="1400" dirty="0">
              <a:solidFill>
                <a:schemeClr val="bg1"/>
              </a:solidFill>
            </a:endParaRPr>
          </a:p>
        </p:txBody>
      </p:sp>
    </p:spTree>
    <p:extLst>
      <p:ext uri="{BB962C8B-B14F-4D97-AF65-F5344CB8AC3E}">
        <p14:creationId xmlns:p14="http://schemas.microsoft.com/office/powerpoint/2010/main" val="2902915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3"/>
          <p:cNvSpPr/>
          <p:nvPr/>
        </p:nvSpPr>
        <p:spPr>
          <a:xfrm>
            <a:off x="2258874" y="1112294"/>
            <a:ext cx="2924812" cy="5399823"/>
          </a:xfrm>
          <a:prstGeom prst="rect">
            <a:avLst/>
          </a:prstGeom>
          <a:solidFill>
            <a:srgbClr val="990066">
              <a:alpha val="4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dirty="0">
              <a:solidFill>
                <a:schemeClr val="tx1"/>
              </a:solidFill>
              <a:latin typeface="Arial" panose="020B0604020202020204" pitchFamily="34" charset="0"/>
              <a:ea typeface="Calibri"/>
              <a:cs typeface="Arial" panose="020B0604020202020204" pitchFamily="34" charset="0"/>
              <a:sym typeface="Calibri"/>
            </a:endParaRPr>
          </a:p>
          <a:p>
            <a:pPr marL="171450" lvl="0" indent="-171450">
              <a:buClr>
                <a:schemeClr val="dk1"/>
              </a:buClr>
              <a:buSzPts val="120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Develop a budget with spending allocations that align to school initiatives </a:t>
            </a:r>
          </a:p>
          <a:p>
            <a:pPr lvl="0">
              <a:buClr>
                <a:schemeClr val="dk1"/>
              </a:buClr>
              <a:buSzPts val="1200"/>
            </a:pPr>
            <a:endParaRPr lang="en-US" sz="1400" dirty="0">
              <a:solidFill>
                <a:schemeClr val="tx1"/>
              </a:solidFill>
              <a:latin typeface="Arial" panose="020B0604020202020204" pitchFamily="34" charset="0"/>
              <a:cs typeface="Arial" panose="020B0604020202020204" pitchFamily="34" charset="0"/>
            </a:endParaRPr>
          </a:p>
          <a:p>
            <a:pPr marL="188595" marR="0" lvl="0" indent="-188595" algn="l" rtl="0">
              <a:spcBef>
                <a:spcPts val="0"/>
              </a:spcBef>
              <a:spcAft>
                <a:spcPts val="0"/>
              </a:spcAft>
              <a:buClr>
                <a:schemeClr val="dk1"/>
              </a:buClr>
              <a:buSzPts val="1200"/>
              <a:buFont typeface="Arial"/>
              <a:buChar char="•"/>
            </a:pPr>
            <a:r>
              <a:rPr lang="en-US" sz="1400" dirty="0">
                <a:solidFill>
                  <a:schemeClr val="tx1"/>
                </a:solidFill>
                <a:latin typeface="Arial" panose="020B0604020202020204" pitchFamily="34" charset="0"/>
                <a:ea typeface="Calibri"/>
                <a:cs typeface="Arial" panose="020B0604020202020204" pitchFamily="34" charset="0"/>
                <a:sym typeface="Calibri"/>
              </a:rPr>
              <a:t>Principal &amp; bookkeeper will meet weekly to review account balances and monthly budget report </a:t>
            </a:r>
          </a:p>
          <a:p>
            <a:pPr marL="188595" marR="0" lvl="0" indent="-188595" algn="l" rtl="0">
              <a:spcBef>
                <a:spcPts val="0"/>
              </a:spcBef>
              <a:spcAft>
                <a:spcPts val="0"/>
              </a:spcAft>
              <a:buClr>
                <a:schemeClr val="dk1"/>
              </a:buClr>
              <a:buSzPts val="1200"/>
              <a:buFont typeface="Arial"/>
              <a:buChar char="•"/>
            </a:pPr>
            <a:endParaRPr lang="en-US" sz="1400" dirty="0">
              <a:latin typeface="Arial" panose="020B0604020202020204" pitchFamily="34" charset="0"/>
              <a:ea typeface="Calibri"/>
              <a:cs typeface="Arial" panose="020B0604020202020204" pitchFamily="34" charset="0"/>
              <a:sym typeface="Calibri"/>
            </a:endParaRPr>
          </a:p>
          <a:p>
            <a:pPr marL="188595" indent="-188595">
              <a:buClr>
                <a:schemeClr val="dk1"/>
              </a:buClr>
              <a:buSzPts val="1200"/>
              <a:buFont typeface="Arial"/>
              <a:buChar char="•"/>
            </a:pPr>
            <a:r>
              <a:rPr lang="en-US" sz="1400" dirty="0">
                <a:solidFill>
                  <a:schemeClr val="tx1"/>
                </a:solidFill>
                <a:latin typeface="Arial" panose="020B0604020202020204" pitchFamily="34" charset="0"/>
                <a:cs typeface="Arial" panose="020B0604020202020204" pitchFamily="34" charset="0"/>
              </a:rPr>
              <a:t>Implement revised procedures for budgeting process for staff based on previous year’s audit findings </a:t>
            </a:r>
          </a:p>
          <a:p>
            <a:pPr>
              <a:buClr>
                <a:schemeClr val="dk1"/>
              </a:buClr>
              <a:buSzPts val="1200"/>
            </a:pPr>
            <a:endParaRPr lang="en-US" sz="1400" dirty="0">
              <a:solidFill>
                <a:schemeClr val="tx1"/>
              </a:solidFill>
              <a:latin typeface="Arial" panose="020B0604020202020204" pitchFamily="34" charset="0"/>
              <a:cs typeface="Arial" panose="020B0604020202020204" pitchFamily="34" charset="0"/>
            </a:endParaRPr>
          </a:p>
          <a:p>
            <a:pPr marL="188595" marR="0" lvl="0" indent="-188595" algn="l" rtl="0">
              <a:spcBef>
                <a:spcPts val="0"/>
              </a:spcBef>
              <a:spcAft>
                <a:spcPts val="0"/>
              </a:spcAft>
              <a:buClr>
                <a:schemeClr val="dk1"/>
              </a:buClr>
              <a:buSzPts val="1200"/>
              <a:buFont typeface="Arial"/>
              <a:buChar char="•"/>
            </a:pPr>
            <a:r>
              <a:rPr lang="en-US" sz="1400" dirty="0">
                <a:solidFill>
                  <a:schemeClr val="tx1"/>
                </a:solidFill>
                <a:latin typeface="Arial" panose="020B0604020202020204" pitchFamily="34" charset="0"/>
                <a:ea typeface="Calibri"/>
                <a:cs typeface="Arial" panose="020B0604020202020204" pitchFamily="34" charset="0"/>
                <a:sym typeface="Calibri"/>
              </a:rPr>
              <a:t>Review budget and spending with School Governance Team </a:t>
            </a:r>
          </a:p>
          <a:p>
            <a:pPr marL="188595" marR="0" lvl="0" indent="-188595" algn="l" rtl="0">
              <a:spcBef>
                <a:spcPts val="0"/>
              </a:spcBef>
              <a:spcAft>
                <a:spcPts val="0"/>
              </a:spcAft>
              <a:buClr>
                <a:schemeClr val="dk1"/>
              </a:buClr>
              <a:buSzPts val="1200"/>
              <a:buFont typeface="Arial"/>
              <a:buChar char="•"/>
            </a:pPr>
            <a:endParaRPr lang="en-US" sz="1400" dirty="0">
              <a:solidFill>
                <a:schemeClr val="tx1"/>
              </a:solidFill>
              <a:latin typeface="Arial" panose="020B0604020202020204" pitchFamily="34" charset="0"/>
              <a:ea typeface="Calibri"/>
              <a:cs typeface="Arial" panose="020B0604020202020204" pitchFamily="34" charset="0"/>
              <a:sym typeface="Calibri"/>
            </a:endParaRPr>
          </a:p>
          <a:p>
            <a:pPr marL="171450" indent="-171450">
              <a:buClr>
                <a:schemeClr val="dk1"/>
              </a:buClr>
              <a:buSzPts val="120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Purposeful scheduling and assignments of allotments to maximize staffing </a:t>
            </a:r>
          </a:p>
          <a:p>
            <a:pPr marL="171450" indent="-171450">
              <a:buClr>
                <a:schemeClr val="dk1"/>
              </a:buClr>
              <a:buSzPts val="1200"/>
              <a:buFont typeface="Arial" panose="020B0604020202020204" pitchFamily="34" charset="0"/>
              <a:buChar char="•"/>
            </a:pPr>
            <a:endParaRPr lang="en-US" sz="1400" dirty="0">
              <a:solidFill>
                <a:schemeClr val="tx1"/>
              </a:solidFill>
              <a:latin typeface="Arial" panose="020B0604020202020204" pitchFamily="34" charset="0"/>
              <a:cs typeface="Arial" panose="020B0604020202020204" pitchFamily="34" charset="0"/>
            </a:endParaRPr>
          </a:p>
          <a:p>
            <a:pPr marL="171450" indent="-171450">
              <a:buClr>
                <a:schemeClr val="dk1"/>
              </a:buClr>
              <a:buSzPts val="1200"/>
              <a:buFont typeface="Arial" panose="020B0604020202020204" pitchFamily="34" charset="0"/>
              <a:buChar char="•"/>
            </a:pPr>
            <a:endParaRPr lang="en-US" sz="1600" dirty="0">
              <a:solidFill>
                <a:schemeClr val="tx1"/>
              </a:solidFill>
              <a:latin typeface="Arial" panose="020B0604020202020204" pitchFamily="34" charset="0"/>
              <a:cs typeface="Arial" panose="020B0604020202020204" pitchFamily="34" charset="0"/>
            </a:endParaRPr>
          </a:p>
          <a:p>
            <a:pPr marL="188595" marR="0" lvl="0" indent="-188595" algn="l" rtl="0">
              <a:spcBef>
                <a:spcPts val="0"/>
              </a:spcBef>
              <a:spcAft>
                <a:spcPts val="0"/>
              </a:spcAft>
              <a:buClr>
                <a:schemeClr val="dk1"/>
              </a:buClr>
              <a:buSzPts val="1200"/>
              <a:buFont typeface="Arial"/>
              <a:buChar char="•"/>
            </a:pPr>
            <a:endParaRPr lang="en-US" sz="1200" dirty="0">
              <a:solidFill>
                <a:schemeClr val="tx1"/>
              </a:solidFill>
              <a:latin typeface="+mn-lt"/>
              <a:ea typeface="Calibri"/>
              <a:cs typeface="Calibri"/>
              <a:sym typeface="Calibri"/>
            </a:endParaRPr>
          </a:p>
          <a:p>
            <a:pPr lvl="0">
              <a:buClr>
                <a:schemeClr val="dk1"/>
              </a:buClr>
              <a:buSzPts val="1200"/>
            </a:pPr>
            <a:r>
              <a:rPr lang="en-US" sz="1200" dirty="0">
                <a:solidFill>
                  <a:schemeClr val="tx1"/>
                </a:solidFill>
                <a:latin typeface="Calibri" panose="020F0502020204030204" pitchFamily="34" charset="0"/>
                <a:cs typeface="Calibri" panose="020F0502020204030204" pitchFamily="34" charset="0"/>
              </a:rPr>
              <a:t> </a:t>
            </a:r>
            <a:endParaRPr sz="1200" dirty="0">
              <a:solidFill>
                <a:schemeClr val="tx1"/>
              </a:solidFill>
              <a:latin typeface="Calibri"/>
              <a:ea typeface="Calibri"/>
              <a:cs typeface="Calibri"/>
              <a:sym typeface="Calibri"/>
            </a:endParaRPr>
          </a:p>
        </p:txBody>
      </p:sp>
      <p:sp>
        <p:nvSpPr>
          <p:cNvPr id="236" name="Google Shape;236;p23"/>
          <p:cNvSpPr/>
          <p:nvPr/>
        </p:nvSpPr>
        <p:spPr>
          <a:xfrm>
            <a:off x="231135" y="1745743"/>
            <a:ext cx="1554480" cy="914400"/>
          </a:xfrm>
          <a:prstGeom prst="rect">
            <a:avLst/>
          </a:prstGeom>
          <a:solidFill>
            <a:srgbClr val="990066">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chemeClr val="dk1"/>
                </a:solidFill>
                <a:latin typeface="Arial" panose="020B0604020202020204" pitchFamily="34" charset="0"/>
                <a:ea typeface="Calibri"/>
                <a:cs typeface="Arial" panose="020B0604020202020204" pitchFamily="34" charset="0"/>
                <a:sym typeface="Calibri"/>
              </a:rPr>
              <a:t>Effective Budgeting</a:t>
            </a:r>
            <a:endParaRPr sz="1200" b="1" dirty="0">
              <a:solidFill>
                <a:schemeClr val="dk1"/>
              </a:solidFill>
              <a:latin typeface="Arial" panose="020B0604020202020204" pitchFamily="34" charset="0"/>
              <a:ea typeface="Calibri"/>
              <a:cs typeface="Arial" panose="020B0604020202020204" pitchFamily="34" charset="0"/>
              <a:sym typeface="Calibri"/>
            </a:endParaRPr>
          </a:p>
        </p:txBody>
      </p:sp>
      <p:sp>
        <p:nvSpPr>
          <p:cNvPr id="237" name="Google Shape;237;p23"/>
          <p:cNvSpPr/>
          <p:nvPr/>
        </p:nvSpPr>
        <p:spPr>
          <a:xfrm>
            <a:off x="5559670" y="1112295"/>
            <a:ext cx="2816579" cy="3576998"/>
          </a:xfrm>
          <a:prstGeom prst="rect">
            <a:avLst/>
          </a:prstGeom>
          <a:solidFill>
            <a:srgbClr val="990066">
              <a:alpha val="74901"/>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spcBef>
                <a:spcPts val="0"/>
              </a:spcBef>
              <a:spcAft>
                <a:spcPts val="0"/>
              </a:spcAft>
              <a:buNone/>
            </a:pPr>
            <a:endParaRPr lang="en-US" sz="1100"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spcBef>
                <a:spcPts val="0"/>
              </a:spcBef>
              <a:spcAft>
                <a:spcPts val="0"/>
              </a:spcAft>
              <a:buNone/>
            </a:pPr>
            <a:endParaRPr lang="en-US" sz="1100"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spcBef>
                <a:spcPts val="0"/>
              </a:spcBef>
              <a:spcAft>
                <a:spcPts val="0"/>
              </a:spcAft>
              <a:buNone/>
            </a:pPr>
            <a:endParaRPr sz="1100" dirty="0">
              <a:solidFill>
                <a:schemeClr val="dk1"/>
              </a:solidFill>
              <a:latin typeface="Arial" panose="020B0604020202020204" pitchFamily="34" charset="0"/>
              <a:ea typeface="Calibri"/>
              <a:cs typeface="Arial" panose="020B0604020202020204" pitchFamily="34" charset="0"/>
              <a:sym typeface="Calibri"/>
            </a:endParaRPr>
          </a:p>
          <a:p>
            <a:pPr marL="188595" marR="0" lvl="0" indent="-188595" algn="l" rtl="0">
              <a:spcBef>
                <a:spcPts val="0"/>
              </a:spcBef>
              <a:spcAft>
                <a:spcPts val="0"/>
              </a:spcAft>
              <a:buClr>
                <a:schemeClr val="dk1"/>
              </a:buClr>
              <a:buSzPts val="1200"/>
              <a:buFont typeface="Arial"/>
              <a:buChar char="•"/>
            </a:pPr>
            <a:r>
              <a:rPr lang="en-US" sz="1400" dirty="0">
                <a:solidFill>
                  <a:schemeClr val="dk1"/>
                </a:solidFill>
                <a:latin typeface="Arial" panose="020B0604020202020204" pitchFamily="34" charset="0"/>
                <a:ea typeface="Calibri"/>
                <a:cs typeface="Arial" panose="020B0604020202020204" pitchFamily="34" charset="0"/>
                <a:sym typeface="Calibri"/>
              </a:rPr>
              <a:t>Monthly reconcillation reports </a:t>
            </a:r>
          </a:p>
          <a:p>
            <a:pPr marL="188595" marR="0" lvl="0" indent="-188595" algn="l" rtl="0">
              <a:spcBef>
                <a:spcPts val="0"/>
              </a:spcBef>
              <a:spcAft>
                <a:spcPts val="0"/>
              </a:spcAft>
              <a:buClr>
                <a:schemeClr val="dk1"/>
              </a:buClr>
              <a:buSzPts val="1200"/>
              <a:buFont typeface="Arial"/>
              <a:buChar char="•"/>
            </a:pPr>
            <a:endParaRPr sz="1200" dirty="0">
              <a:latin typeface="Arial" panose="020B0604020202020204" pitchFamily="34" charset="0"/>
              <a:cs typeface="Arial" panose="020B0604020202020204" pitchFamily="34" charset="0"/>
            </a:endParaRPr>
          </a:p>
          <a:p>
            <a:pPr marL="188595" marR="0" lvl="0" indent="-188595" algn="l" rtl="0">
              <a:spcBef>
                <a:spcPts val="0"/>
              </a:spcBef>
              <a:spcAft>
                <a:spcPts val="0"/>
              </a:spcAft>
              <a:buClr>
                <a:schemeClr val="dk1"/>
              </a:buClr>
              <a:buSzPts val="1200"/>
              <a:buFont typeface="Arial"/>
              <a:buChar char="•"/>
            </a:pPr>
            <a:r>
              <a:rPr lang="en-US" sz="1400" dirty="0">
                <a:solidFill>
                  <a:schemeClr val="dk1"/>
                </a:solidFill>
                <a:latin typeface="Arial" panose="020B0604020202020204" pitchFamily="34" charset="0"/>
                <a:ea typeface="Calibri"/>
                <a:cs typeface="Arial" panose="020B0604020202020204" pitchFamily="34" charset="0"/>
                <a:sym typeface="Calibri"/>
              </a:rPr>
              <a:t>Budget Status Reports </a:t>
            </a:r>
          </a:p>
          <a:p>
            <a:pPr marL="188595" marR="0" lvl="0" indent="-188595" algn="l" rtl="0">
              <a:spcBef>
                <a:spcPts val="0"/>
              </a:spcBef>
              <a:spcAft>
                <a:spcPts val="0"/>
              </a:spcAft>
              <a:buClr>
                <a:schemeClr val="dk1"/>
              </a:buClr>
              <a:buSzPts val="1200"/>
              <a:buFont typeface="Arial"/>
              <a:buChar char="•"/>
            </a:pPr>
            <a:endParaRPr lang="en-US" sz="1400" dirty="0">
              <a:solidFill>
                <a:schemeClr val="dk1"/>
              </a:solidFill>
              <a:latin typeface="Arial" panose="020B0604020202020204" pitchFamily="34" charset="0"/>
              <a:ea typeface="Calibri"/>
              <a:cs typeface="Arial" panose="020B0604020202020204" pitchFamily="34" charset="0"/>
              <a:sym typeface="Calibri"/>
            </a:endParaRPr>
          </a:p>
          <a:p>
            <a:pPr marL="188595" marR="0" lvl="0" indent="-188595" algn="l" rtl="0">
              <a:spcBef>
                <a:spcPts val="0"/>
              </a:spcBef>
              <a:spcAft>
                <a:spcPts val="0"/>
              </a:spcAft>
              <a:buClr>
                <a:schemeClr val="dk1"/>
              </a:buClr>
              <a:buSzPts val="1200"/>
              <a:buFont typeface="Arial"/>
              <a:buChar char="•"/>
            </a:pPr>
            <a:r>
              <a:rPr lang="en-US" sz="1400" dirty="0">
                <a:solidFill>
                  <a:schemeClr val="dk1"/>
                </a:solidFill>
                <a:latin typeface="Arial" panose="020B0604020202020204" pitchFamily="34" charset="0"/>
                <a:ea typeface="Calibri"/>
                <a:cs typeface="Arial" panose="020B0604020202020204" pitchFamily="34" charset="0"/>
                <a:sym typeface="Calibri"/>
              </a:rPr>
              <a:t>Reviewing and approving all purchase requests </a:t>
            </a:r>
          </a:p>
          <a:p>
            <a:pPr marR="0" lvl="0" algn="l" rtl="0">
              <a:spcBef>
                <a:spcPts val="0"/>
              </a:spcBef>
              <a:spcAft>
                <a:spcPts val="0"/>
              </a:spcAft>
              <a:buClr>
                <a:schemeClr val="dk1"/>
              </a:buClr>
              <a:buSzPts val="1200"/>
            </a:pPr>
            <a:endParaRPr lang="en-US" sz="1400" dirty="0">
              <a:solidFill>
                <a:schemeClr val="dk1"/>
              </a:solidFill>
              <a:latin typeface="Arial" panose="020B0604020202020204" pitchFamily="34" charset="0"/>
              <a:ea typeface="Calibri"/>
              <a:cs typeface="Arial" panose="020B0604020202020204" pitchFamily="34" charset="0"/>
              <a:sym typeface="Calibri"/>
            </a:endParaRPr>
          </a:p>
          <a:p>
            <a:pPr marL="188595" marR="0" lvl="0" indent="-188595" algn="l" rtl="0">
              <a:spcBef>
                <a:spcPts val="0"/>
              </a:spcBef>
              <a:spcAft>
                <a:spcPts val="0"/>
              </a:spcAft>
              <a:buClr>
                <a:schemeClr val="dk1"/>
              </a:buClr>
              <a:buSzPts val="1200"/>
              <a:buFont typeface="Arial"/>
              <a:buChar char="•"/>
            </a:pPr>
            <a:r>
              <a:rPr lang="en-US" sz="1400" dirty="0">
                <a:solidFill>
                  <a:schemeClr val="dk1"/>
                </a:solidFill>
                <a:latin typeface="Arial" panose="020B0604020202020204" pitchFamily="34" charset="0"/>
                <a:ea typeface="Calibri"/>
                <a:cs typeface="Arial" panose="020B0604020202020204" pitchFamily="34" charset="0"/>
                <a:sym typeface="Calibri"/>
              </a:rPr>
              <a:t>Reduced audit findings that Need Improvement </a:t>
            </a:r>
          </a:p>
          <a:p>
            <a:pPr marR="0" lvl="0" algn="l" rtl="0">
              <a:spcBef>
                <a:spcPts val="0"/>
              </a:spcBef>
              <a:spcAft>
                <a:spcPts val="0"/>
              </a:spcAft>
              <a:buClr>
                <a:schemeClr val="dk1"/>
              </a:buClr>
              <a:buSzPts val="1200"/>
            </a:pPr>
            <a:endParaRPr lang="en-US" dirty="0">
              <a:solidFill>
                <a:schemeClr val="dk1"/>
              </a:solidFill>
              <a:latin typeface="+mn-lt"/>
              <a:ea typeface="Calibri"/>
              <a:cs typeface="Calibri"/>
              <a:sym typeface="Calibri"/>
            </a:endParaRPr>
          </a:p>
          <a:p>
            <a:pPr marR="0" lvl="0" algn="l" rtl="0">
              <a:spcBef>
                <a:spcPts val="0"/>
              </a:spcBef>
              <a:spcAft>
                <a:spcPts val="0"/>
              </a:spcAft>
              <a:buClr>
                <a:schemeClr val="dk1"/>
              </a:buClr>
              <a:buSzPts val="1200"/>
            </a:pPr>
            <a:endParaRPr dirty="0">
              <a:solidFill>
                <a:schemeClr val="dk1"/>
              </a:solidFill>
              <a:latin typeface="+mn-lt"/>
              <a:ea typeface="Calibri"/>
              <a:cs typeface="Calibri"/>
              <a:sym typeface="Calibri"/>
            </a:endParaRPr>
          </a:p>
        </p:txBody>
      </p:sp>
      <p:sp>
        <p:nvSpPr>
          <p:cNvPr id="238" name="Google Shape;238;p23"/>
          <p:cNvSpPr/>
          <p:nvPr/>
        </p:nvSpPr>
        <p:spPr>
          <a:xfrm>
            <a:off x="8860466" y="1112295"/>
            <a:ext cx="2816579" cy="3576998"/>
          </a:xfrm>
          <a:prstGeom prst="rect">
            <a:avLst/>
          </a:prstGeom>
          <a:solidFill>
            <a:srgbClr val="990066"/>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sz="1400" b="1" dirty="0">
                <a:solidFill>
                  <a:schemeClr val="lt1"/>
                </a:solidFill>
                <a:latin typeface="Arial" panose="020B0604020202020204" pitchFamily="34" charset="0"/>
                <a:ea typeface="Calibri"/>
                <a:cs typeface="Arial" panose="020B0604020202020204" pitchFamily="34" charset="0"/>
                <a:sym typeface="Calibri"/>
              </a:rPr>
              <a:t> </a:t>
            </a:r>
          </a:p>
          <a:p>
            <a:pPr marL="0" lvl="0" indent="0" algn="ctr" rtl="0">
              <a:spcBef>
                <a:spcPts val="0"/>
              </a:spcBef>
              <a:spcAft>
                <a:spcPts val="0"/>
              </a:spcAft>
              <a:buClr>
                <a:schemeClr val="dk1"/>
              </a:buClr>
              <a:buFont typeface="Arial"/>
              <a:buNone/>
            </a:pPr>
            <a:endParaRPr sz="1400" dirty="0">
              <a:solidFill>
                <a:schemeClr val="lt1"/>
              </a:solidFill>
              <a:latin typeface="Arial" panose="020B0604020202020204" pitchFamily="34" charset="0"/>
              <a:ea typeface="Calibri"/>
              <a:cs typeface="Arial" panose="020B0604020202020204" pitchFamily="34" charset="0"/>
              <a:sym typeface="Calibri"/>
            </a:endParaRPr>
          </a:p>
          <a:p>
            <a:pPr marL="0" lvl="0" indent="0" algn="ctr" rtl="0">
              <a:spcBef>
                <a:spcPts val="0"/>
              </a:spcBef>
              <a:spcAft>
                <a:spcPts val="0"/>
              </a:spcAft>
              <a:buClr>
                <a:schemeClr val="dk1"/>
              </a:buClr>
              <a:buFont typeface="Arial"/>
              <a:buNone/>
            </a:pPr>
            <a:r>
              <a:rPr lang="en-US" sz="1400" dirty="0">
                <a:solidFill>
                  <a:schemeClr val="lt1"/>
                </a:solidFill>
                <a:latin typeface="Arial" panose="020B0604020202020204" pitchFamily="34" charset="0"/>
                <a:ea typeface="Calibri"/>
                <a:cs typeface="Arial" panose="020B0604020202020204" pitchFamily="34" charset="0"/>
                <a:sym typeface="Calibri"/>
              </a:rPr>
              <a:t> All budget spending will align to strategic plan, needs of students, staff and parents, or school improvements </a:t>
            </a:r>
          </a:p>
          <a:p>
            <a:pPr marL="0" lvl="0" indent="0" algn="ctr" rtl="0">
              <a:spcBef>
                <a:spcPts val="0"/>
              </a:spcBef>
              <a:spcAft>
                <a:spcPts val="0"/>
              </a:spcAft>
              <a:buClr>
                <a:schemeClr val="dk1"/>
              </a:buClr>
              <a:buFont typeface="Arial"/>
              <a:buNone/>
            </a:pPr>
            <a:endParaRPr lang="en-US" sz="1400" dirty="0">
              <a:solidFill>
                <a:schemeClr val="lt1"/>
              </a:solidFill>
              <a:latin typeface="Arial" panose="020B0604020202020204" pitchFamily="34" charset="0"/>
              <a:ea typeface="Calibri"/>
              <a:cs typeface="Arial" panose="020B0604020202020204" pitchFamily="34" charset="0"/>
              <a:sym typeface="Calibri"/>
            </a:endParaRPr>
          </a:p>
          <a:p>
            <a:pPr marL="0" lvl="0" indent="0" algn="ctr" rtl="0">
              <a:spcBef>
                <a:spcPts val="0"/>
              </a:spcBef>
              <a:spcAft>
                <a:spcPts val="0"/>
              </a:spcAft>
              <a:buClr>
                <a:schemeClr val="dk1"/>
              </a:buClr>
              <a:buFont typeface="Arial"/>
              <a:buNone/>
            </a:pPr>
            <a:endParaRPr lang="en-US" sz="1400" dirty="0">
              <a:solidFill>
                <a:schemeClr val="lt1"/>
              </a:solidFill>
              <a:latin typeface="Arial" panose="020B0604020202020204" pitchFamily="34" charset="0"/>
              <a:ea typeface="Calibri"/>
              <a:cs typeface="Arial" panose="020B0604020202020204" pitchFamily="34" charset="0"/>
              <a:sym typeface="Calibri"/>
            </a:endParaRPr>
          </a:p>
          <a:p>
            <a:pPr marL="0" lvl="0" indent="0" algn="ctr" rtl="0">
              <a:spcBef>
                <a:spcPts val="0"/>
              </a:spcBef>
              <a:spcAft>
                <a:spcPts val="0"/>
              </a:spcAft>
              <a:buClr>
                <a:schemeClr val="dk1"/>
              </a:buClr>
              <a:buFont typeface="Arial"/>
              <a:buNone/>
            </a:pPr>
            <a:endParaRPr lang="en-US" sz="1200" dirty="0">
              <a:solidFill>
                <a:schemeClr val="lt1"/>
              </a:solidFill>
              <a:latin typeface="+mn-lt"/>
              <a:ea typeface="Calibri"/>
              <a:cs typeface="Calibri"/>
              <a:sym typeface="Calibri"/>
            </a:endParaRPr>
          </a:p>
          <a:p>
            <a:pPr marL="0" lvl="0" indent="0" algn="ctr" rtl="0">
              <a:spcBef>
                <a:spcPts val="0"/>
              </a:spcBef>
              <a:spcAft>
                <a:spcPts val="0"/>
              </a:spcAft>
              <a:buClr>
                <a:schemeClr val="dk1"/>
              </a:buClr>
              <a:buFont typeface="Arial"/>
              <a:buNone/>
            </a:pPr>
            <a:endParaRPr lang="en-US" sz="1200" dirty="0">
              <a:solidFill>
                <a:schemeClr val="lt1"/>
              </a:solidFill>
              <a:latin typeface="+mn-lt"/>
              <a:ea typeface="Calibri"/>
              <a:cs typeface="Calibri"/>
              <a:sym typeface="Calibri"/>
            </a:endParaRPr>
          </a:p>
          <a:p>
            <a:pPr marL="0" lvl="0" indent="0" algn="ctr" rtl="0">
              <a:spcBef>
                <a:spcPts val="0"/>
              </a:spcBef>
              <a:spcAft>
                <a:spcPts val="0"/>
              </a:spcAft>
              <a:buClr>
                <a:schemeClr val="dk1"/>
              </a:buClr>
              <a:buFont typeface="Arial"/>
              <a:buNone/>
            </a:pPr>
            <a:r>
              <a:rPr lang="en-US" sz="1200" dirty="0">
                <a:solidFill>
                  <a:schemeClr val="lt1"/>
                </a:solidFill>
                <a:latin typeface="+mn-lt"/>
                <a:ea typeface="Calibri"/>
                <a:cs typeface="Calibri"/>
                <a:sym typeface="Calibri"/>
              </a:rPr>
              <a:t> </a:t>
            </a:r>
            <a:endParaRPr dirty="0">
              <a:solidFill>
                <a:schemeClr val="dk1"/>
              </a:solidFill>
              <a:latin typeface="+mn-lt"/>
            </a:endParaRPr>
          </a:p>
        </p:txBody>
      </p:sp>
      <p:sp>
        <p:nvSpPr>
          <p:cNvPr id="243" name="Google Shape;243;p23"/>
          <p:cNvSpPr/>
          <p:nvPr/>
        </p:nvSpPr>
        <p:spPr>
          <a:xfrm>
            <a:off x="1871924" y="2065304"/>
            <a:ext cx="289675" cy="290946"/>
          </a:xfrm>
          <a:prstGeom prst="rightArrow">
            <a:avLst>
              <a:gd name="adj1" fmla="val 50000"/>
              <a:gd name="adj2" fmla="val 50000"/>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5" name="Google Shape;245;p23"/>
          <p:cNvSpPr/>
          <p:nvPr/>
        </p:nvSpPr>
        <p:spPr>
          <a:xfrm>
            <a:off x="2258872" y="72420"/>
            <a:ext cx="2816352" cy="639594"/>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Critical actions: </a:t>
            </a:r>
            <a:r>
              <a:rPr lang="en-US" sz="1400">
                <a:solidFill>
                  <a:schemeClr val="lt1"/>
                </a:solidFill>
                <a:latin typeface="Calibri"/>
                <a:ea typeface="Calibri"/>
                <a:cs typeface="Calibri"/>
                <a:sym typeface="Calibri"/>
              </a:rPr>
              <a:t>What major actions will we complete and by when (student groups)?</a:t>
            </a:r>
            <a:endParaRPr/>
          </a:p>
        </p:txBody>
      </p:sp>
      <p:sp>
        <p:nvSpPr>
          <p:cNvPr id="246" name="Google Shape;246;p23"/>
          <p:cNvSpPr/>
          <p:nvPr/>
        </p:nvSpPr>
        <p:spPr>
          <a:xfrm>
            <a:off x="8853248" y="61137"/>
            <a:ext cx="2816352" cy="660315"/>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Outcomes: </a:t>
            </a:r>
            <a:r>
              <a:rPr lang="en-US" sz="1400">
                <a:solidFill>
                  <a:schemeClr val="lt1"/>
                </a:solidFill>
                <a:latin typeface="Calibri"/>
                <a:ea typeface="Calibri"/>
                <a:cs typeface="Calibri"/>
                <a:sym typeface="Calibri"/>
              </a:rPr>
              <a:t>What will success look if we provide opportunities for all children (student groups)?</a:t>
            </a:r>
            <a:endParaRPr/>
          </a:p>
        </p:txBody>
      </p:sp>
      <p:sp>
        <p:nvSpPr>
          <p:cNvPr id="247" name="Google Shape;247;p23"/>
          <p:cNvSpPr/>
          <p:nvPr/>
        </p:nvSpPr>
        <p:spPr>
          <a:xfrm>
            <a:off x="5171195" y="2065304"/>
            <a:ext cx="289675" cy="290946"/>
          </a:xfrm>
          <a:prstGeom prst="rightArrow">
            <a:avLst>
              <a:gd name="adj1" fmla="val 50000"/>
              <a:gd name="adj2" fmla="val 50000"/>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 name="Google Shape;249;p23"/>
          <p:cNvSpPr/>
          <p:nvPr/>
        </p:nvSpPr>
        <p:spPr>
          <a:xfrm>
            <a:off x="8473519" y="2065304"/>
            <a:ext cx="289675" cy="290946"/>
          </a:xfrm>
          <a:prstGeom prst="rightArrow">
            <a:avLst>
              <a:gd name="adj1" fmla="val 50000"/>
              <a:gd name="adj2" fmla="val 50000"/>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 name="Google Shape;251;p23"/>
          <p:cNvSpPr/>
          <p:nvPr/>
        </p:nvSpPr>
        <p:spPr>
          <a:xfrm>
            <a:off x="377284" y="72420"/>
            <a:ext cx="1267207" cy="1039875"/>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Initiatives: What will we do to achieve success?</a:t>
            </a:r>
            <a:endParaRPr/>
          </a:p>
        </p:txBody>
      </p:sp>
      <p:sp>
        <p:nvSpPr>
          <p:cNvPr id="252" name="Google Shape;252;p23"/>
          <p:cNvSpPr txBox="1">
            <a:spLocks noGrp="1"/>
          </p:cNvSpPr>
          <p:nvPr>
            <p:ph type="sldNum" idx="12"/>
          </p:nvPr>
        </p:nvSpPr>
        <p:spPr>
          <a:xfrm>
            <a:off x="11774314" y="6452774"/>
            <a:ext cx="307273"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88888"/>
                </a:solidFill>
                <a:latin typeface="Calibri"/>
                <a:ea typeface="Calibri"/>
                <a:cs typeface="Calibri"/>
                <a:sym typeface="Calibri"/>
              </a:rPr>
              <a:t>21</a:t>
            </a:fld>
            <a:endParaRPr sz="900">
              <a:solidFill>
                <a:srgbClr val="888888"/>
              </a:solidFill>
              <a:latin typeface="Calibri"/>
              <a:ea typeface="Calibri"/>
              <a:cs typeface="Calibri"/>
              <a:sym typeface="Calibri"/>
            </a:endParaRPr>
          </a:p>
        </p:txBody>
      </p:sp>
      <p:sp>
        <p:nvSpPr>
          <p:cNvPr id="253" name="Google Shape;253;p23"/>
          <p:cNvSpPr txBox="1"/>
          <p:nvPr/>
        </p:nvSpPr>
        <p:spPr>
          <a:xfrm>
            <a:off x="0" y="6452774"/>
            <a:ext cx="2258872"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a:solidFill>
                  <a:srgbClr val="888888"/>
                </a:solidFill>
                <a:latin typeface="Calibri"/>
                <a:ea typeface="Calibri"/>
                <a:cs typeface="Calibri"/>
                <a:sym typeface="Calibri"/>
              </a:rPr>
              <a:t>Strategic Plan: Lockheed Elementary</a:t>
            </a:r>
            <a:endParaRPr/>
          </a:p>
        </p:txBody>
      </p:sp>
      <p:pic>
        <p:nvPicPr>
          <p:cNvPr id="254" name="Google Shape;254;p23"/>
          <p:cNvPicPr preferRelativeResize="0"/>
          <p:nvPr/>
        </p:nvPicPr>
        <p:blipFill rotWithShape="1">
          <a:blip r:embed="rId3">
            <a:alphaModFix/>
          </a:blip>
          <a:srcRect/>
          <a:stretch/>
        </p:blipFill>
        <p:spPr>
          <a:xfrm>
            <a:off x="231135" y="2890750"/>
            <a:ext cx="1543521" cy="1798544"/>
          </a:xfrm>
          <a:prstGeom prst="rect">
            <a:avLst/>
          </a:prstGeom>
          <a:noFill/>
          <a:ln>
            <a:noFill/>
          </a:ln>
        </p:spPr>
      </p:pic>
      <p:sp>
        <p:nvSpPr>
          <p:cNvPr id="255" name="Google Shape;255;p23"/>
          <p:cNvSpPr/>
          <p:nvPr/>
        </p:nvSpPr>
        <p:spPr>
          <a:xfrm>
            <a:off x="5556060" y="61137"/>
            <a:ext cx="2816352" cy="660315"/>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Evidence of progress: </a:t>
            </a:r>
            <a:r>
              <a:rPr lang="en-US" sz="1400">
                <a:solidFill>
                  <a:schemeClr val="lt1"/>
                </a:solidFill>
                <a:latin typeface="Calibri"/>
                <a:ea typeface="Calibri"/>
                <a:cs typeface="Calibri"/>
                <a:sym typeface="Calibri"/>
              </a:rPr>
              <a:t>How will we know that the initiative is working?</a:t>
            </a:r>
            <a:endParaRPr/>
          </a:p>
          <a:p>
            <a:pPr marL="0" marR="0" lvl="0" indent="0" algn="ctr" rtl="0">
              <a:spcBef>
                <a:spcPts val="0"/>
              </a:spcBef>
              <a:spcAft>
                <a:spcPts val="0"/>
              </a:spcAft>
              <a:buNone/>
            </a:pPr>
            <a:r>
              <a:rPr lang="en-US" sz="1400">
                <a:solidFill>
                  <a:schemeClr val="lt1"/>
                </a:solidFill>
                <a:latin typeface="Calibri"/>
                <a:ea typeface="Calibri"/>
                <a:cs typeface="Calibri"/>
                <a:sym typeface="Calibri"/>
              </a:rPr>
              <a:t>(Timeline)</a:t>
            </a:r>
            <a:endParaRPr/>
          </a:p>
        </p:txBody>
      </p:sp>
    </p:spTree>
    <p:extLst>
      <p:ext uri="{BB962C8B-B14F-4D97-AF65-F5344CB8AC3E}">
        <p14:creationId xmlns:p14="http://schemas.microsoft.com/office/powerpoint/2010/main" val="2423955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2258874" y="839177"/>
            <a:ext cx="2816579" cy="2743200"/>
          </a:xfrm>
          <a:prstGeom prst="rect">
            <a:avLst/>
          </a:prstGeom>
          <a:solidFill>
            <a:srgbClr val="9900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US" sz="1200" dirty="0">
                <a:solidFill>
                  <a:schemeClr val="tx1"/>
                </a:solidFill>
              </a:rPr>
              <a:t>Ongoing meetings with bookkeeper/secretary to discuss, review and approve purchases approvals, requisitions and orders</a:t>
            </a:r>
          </a:p>
          <a:p>
            <a:endParaRPr lang="en-US" sz="1200" dirty="0">
              <a:solidFill>
                <a:schemeClr val="tx1"/>
              </a:solidFill>
            </a:endParaRPr>
          </a:p>
          <a:p>
            <a:pPr marL="171450" indent="-171450">
              <a:buFont typeface="Arial" panose="020B0604020202020204" pitchFamily="34" charset="0"/>
              <a:buChar char="•"/>
            </a:pPr>
            <a:r>
              <a:rPr lang="en-US" sz="1200" dirty="0">
                <a:solidFill>
                  <a:schemeClr val="tx1"/>
                </a:solidFill>
              </a:rPr>
              <a:t>Review monthly bank statements and account balances </a:t>
            </a:r>
          </a:p>
          <a:p>
            <a:r>
              <a:rPr lang="en-US" sz="1200" dirty="0">
                <a:solidFill>
                  <a:schemeClr val="tx1"/>
                </a:solidFill>
              </a:rPr>
              <a:t> </a:t>
            </a:r>
          </a:p>
          <a:p>
            <a:pPr marL="171450" indent="-171450">
              <a:buFont typeface="Arial" panose="020B0604020202020204" pitchFamily="34" charset="0"/>
              <a:buChar char="•"/>
            </a:pPr>
            <a:r>
              <a:rPr lang="en-US" sz="1200" dirty="0">
                <a:solidFill>
                  <a:schemeClr val="tx1"/>
                </a:solidFill>
              </a:rPr>
              <a:t>Met &amp; planned with Operations Director regarding budget, selections and purchase of new classroom and cafeteria furniture </a:t>
            </a:r>
          </a:p>
          <a:p>
            <a:endParaRPr lang="en-US" sz="1200" dirty="0">
              <a:solidFill>
                <a:schemeClr val="tx1"/>
              </a:solidFill>
            </a:endParaRPr>
          </a:p>
          <a:p>
            <a:endParaRPr lang="en-US" sz="1200" dirty="0">
              <a:solidFill>
                <a:schemeClr val="tx1"/>
              </a:solidFill>
            </a:endParaRPr>
          </a:p>
        </p:txBody>
      </p:sp>
      <p:sp>
        <p:nvSpPr>
          <p:cNvPr id="42" name="Rectangle 41"/>
          <p:cNvSpPr/>
          <p:nvPr/>
        </p:nvSpPr>
        <p:spPr>
          <a:xfrm>
            <a:off x="231135" y="1267851"/>
            <a:ext cx="1554480" cy="1392292"/>
          </a:xfrm>
          <a:prstGeom prst="rect">
            <a:avLst/>
          </a:prstGeom>
          <a:solidFill>
            <a:srgbClr val="99006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Effective Budgeting </a:t>
            </a:r>
          </a:p>
        </p:txBody>
      </p:sp>
      <p:sp>
        <p:nvSpPr>
          <p:cNvPr id="44" name="Rectangle 43"/>
          <p:cNvSpPr/>
          <p:nvPr/>
        </p:nvSpPr>
        <p:spPr>
          <a:xfrm>
            <a:off x="5570628" y="831343"/>
            <a:ext cx="2816579" cy="2743200"/>
          </a:xfrm>
          <a:prstGeom prst="rect">
            <a:avLst/>
          </a:prstGeom>
          <a:solidFill>
            <a:srgbClr val="990066">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schemeClr val="tx1"/>
              </a:solidFill>
            </a:endParaRPr>
          </a:p>
        </p:txBody>
      </p:sp>
      <p:sp>
        <p:nvSpPr>
          <p:cNvPr id="20" name="Rectangle 19"/>
          <p:cNvSpPr/>
          <p:nvPr/>
        </p:nvSpPr>
        <p:spPr>
          <a:xfrm>
            <a:off x="8860466" y="839177"/>
            <a:ext cx="2816579" cy="2743200"/>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schemeClr val="tx1"/>
              </a:solidFill>
            </a:endParaRPr>
          </a:p>
        </p:txBody>
      </p:sp>
      <p:sp>
        <p:nvSpPr>
          <p:cNvPr id="32" name="Rectangle 31"/>
          <p:cNvSpPr/>
          <p:nvPr/>
        </p:nvSpPr>
        <p:spPr>
          <a:xfrm>
            <a:off x="2245052" y="3938284"/>
            <a:ext cx="2816579" cy="2743200"/>
          </a:xfrm>
          <a:prstGeom prst="rect">
            <a:avLst/>
          </a:prstGeom>
          <a:solidFill>
            <a:srgbClr val="9900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schemeClr val="tx1"/>
              </a:solidFill>
            </a:endParaRPr>
          </a:p>
        </p:txBody>
      </p:sp>
      <p:sp>
        <p:nvSpPr>
          <p:cNvPr id="33" name="Rectangle 32"/>
          <p:cNvSpPr/>
          <p:nvPr/>
        </p:nvSpPr>
        <p:spPr>
          <a:xfrm>
            <a:off x="5559669" y="3938284"/>
            <a:ext cx="2816579" cy="2743200"/>
          </a:xfrm>
          <a:prstGeom prst="rect">
            <a:avLst/>
          </a:prstGeom>
          <a:solidFill>
            <a:srgbClr val="990066">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schemeClr val="tx1"/>
              </a:solidFill>
            </a:endParaRPr>
          </a:p>
        </p:txBody>
      </p:sp>
      <p:sp>
        <p:nvSpPr>
          <p:cNvPr id="34" name="Rectangle 33"/>
          <p:cNvSpPr/>
          <p:nvPr/>
        </p:nvSpPr>
        <p:spPr>
          <a:xfrm>
            <a:off x="8860465" y="3938284"/>
            <a:ext cx="2816579" cy="2743200"/>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schemeClr val="tx1"/>
              </a:solidFill>
            </a:endParaRPr>
          </a:p>
        </p:txBody>
      </p:sp>
      <p:sp>
        <p:nvSpPr>
          <p:cNvPr id="3" name="Arrow: Right 2"/>
          <p:cNvSpPr/>
          <p:nvPr/>
        </p:nvSpPr>
        <p:spPr>
          <a:xfrm>
            <a:off x="1871924" y="2065304"/>
            <a:ext cx="289675" cy="290946"/>
          </a:xfrm>
          <a:prstGeom prst="rightArrow">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Arrow: Right 87"/>
          <p:cNvSpPr/>
          <p:nvPr/>
        </p:nvSpPr>
        <p:spPr>
          <a:xfrm>
            <a:off x="1871924" y="5164411"/>
            <a:ext cx="289675" cy="290946"/>
          </a:xfrm>
          <a:prstGeom prst="rightArrow">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2258872" y="72420"/>
            <a:ext cx="2816352" cy="639594"/>
          </a:xfrm>
          <a:prstGeom prst="rect">
            <a:avLst/>
          </a:prstGeom>
          <a:solidFill>
            <a:srgbClr val="59595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Evidence of Progress:</a:t>
            </a:r>
          </a:p>
          <a:p>
            <a:pPr algn="ctr"/>
            <a:r>
              <a:rPr lang="en-US" sz="1400" b="1" dirty="0">
                <a:solidFill>
                  <a:schemeClr val="bg1"/>
                </a:solidFill>
              </a:rPr>
              <a:t> Impact Check #1- Fall</a:t>
            </a:r>
            <a:endParaRPr lang="en-US" sz="1400" dirty="0">
              <a:solidFill>
                <a:schemeClr val="bg1"/>
              </a:solidFill>
            </a:endParaRPr>
          </a:p>
        </p:txBody>
      </p:sp>
      <p:sp>
        <p:nvSpPr>
          <p:cNvPr id="96" name="Rectangle 95"/>
          <p:cNvSpPr/>
          <p:nvPr/>
        </p:nvSpPr>
        <p:spPr>
          <a:xfrm>
            <a:off x="8853248" y="61137"/>
            <a:ext cx="2816352" cy="660315"/>
          </a:xfrm>
          <a:prstGeom prst="rect">
            <a:avLst/>
          </a:prstGeom>
          <a:solidFill>
            <a:srgbClr val="59595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Evidence of Success:</a:t>
            </a:r>
          </a:p>
          <a:p>
            <a:pPr algn="ctr"/>
            <a:r>
              <a:rPr lang="en-US" sz="1400" b="1" dirty="0">
                <a:solidFill>
                  <a:schemeClr val="bg1"/>
                </a:solidFill>
              </a:rPr>
              <a:t>Impact Check #3- End of Year </a:t>
            </a:r>
            <a:endParaRPr lang="en-US" sz="1400" dirty="0">
              <a:solidFill>
                <a:schemeClr val="bg1"/>
              </a:solidFill>
            </a:endParaRPr>
          </a:p>
        </p:txBody>
      </p:sp>
      <p:sp>
        <p:nvSpPr>
          <p:cNvPr id="97" name="Arrow: Right 96"/>
          <p:cNvSpPr/>
          <p:nvPr/>
        </p:nvSpPr>
        <p:spPr>
          <a:xfrm>
            <a:off x="5171195" y="2065304"/>
            <a:ext cx="289675" cy="290946"/>
          </a:xfrm>
          <a:prstGeom prst="rightArrow">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row: Right 97"/>
          <p:cNvSpPr/>
          <p:nvPr/>
        </p:nvSpPr>
        <p:spPr>
          <a:xfrm>
            <a:off x="5171195" y="5164411"/>
            <a:ext cx="289675" cy="290946"/>
          </a:xfrm>
          <a:prstGeom prst="rightArrow">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Arrow: Right 108"/>
          <p:cNvSpPr/>
          <p:nvPr/>
        </p:nvSpPr>
        <p:spPr>
          <a:xfrm>
            <a:off x="8473519" y="2065304"/>
            <a:ext cx="289675" cy="290946"/>
          </a:xfrm>
          <a:prstGeom prst="rightArrow">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row: Right 109"/>
          <p:cNvSpPr/>
          <p:nvPr/>
        </p:nvSpPr>
        <p:spPr>
          <a:xfrm>
            <a:off x="8473519" y="5164411"/>
            <a:ext cx="289675" cy="290946"/>
          </a:xfrm>
          <a:prstGeom prst="rightArrow">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77284" y="72420"/>
            <a:ext cx="1267207" cy="1039875"/>
          </a:xfrm>
          <a:prstGeom prst="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rPr>
              <a:t>Initiatives: What will we do to achieve success?</a:t>
            </a:r>
          </a:p>
        </p:txBody>
      </p:sp>
      <p:sp>
        <p:nvSpPr>
          <p:cNvPr id="26" name="Slide Number Placeholder 5"/>
          <p:cNvSpPr>
            <a:spLocks noGrp="1"/>
          </p:cNvSpPr>
          <p:nvPr>
            <p:ph type="sldNum" sz="quarter" idx="12"/>
          </p:nvPr>
        </p:nvSpPr>
        <p:spPr>
          <a:xfrm>
            <a:off x="11774314" y="6452774"/>
            <a:ext cx="307273" cy="365125"/>
          </a:xfrm>
        </p:spPr>
        <p:txBody>
          <a:bodyPr/>
          <a:lstStyle/>
          <a:p>
            <a:fld id="{0DE3E18C-7958-4AD3-9EEF-D1CA690B5419}" type="slidenum">
              <a:rPr lang="en-US" sz="900" smtClean="0"/>
              <a:t>22</a:t>
            </a:fld>
            <a:endParaRPr lang="en-US" sz="900"/>
          </a:p>
        </p:txBody>
      </p:sp>
      <p:pic>
        <p:nvPicPr>
          <p:cNvPr id="23" name="Picture 22">
            <a:extLst>
              <a:ext uri="{FF2B5EF4-FFF2-40B4-BE49-F238E27FC236}">
                <a16:creationId xmlns:a16="http://schemas.microsoft.com/office/drawing/2014/main" id="{D1DE8D32-4E09-4C2C-AE01-9458A14E7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135" y="2890750"/>
            <a:ext cx="1543521" cy="1798544"/>
          </a:xfrm>
          <a:prstGeom prst="rect">
            <a:avLst/>
          </a:prstGeom>
        </p:spPr>
      </p:pic>
      <p:sp>
        <p:nvSpPr>
          <p:cNvPr id="25" name="Rectangle 24">
            <a:extLst>
              <a:ext uri="{FF2B5EF4-FFF2-40B4-BE49-F238E27FC236}">
                <a16:creationId xmlns:a16="http://schemas.microsoft.com/office/drawing/2014/main" id="{73FFFE08-5457-45FF-B48A-62FBACDD8631}"/>
              </a:ext>
            </a:extLst>
          </p:cNvPr>
          <p:cNvSpPr/>
          <p:nvPr/>
        </p:nvSpPr>
        <p:spPr>
          <a:xfrm>
            <a:off x="5556060" y="61137"/>
            <a:ext cx="2816352" cy="660315"/>
          </a:xfrm>
          <a:prstGeom prst="rect">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Evidence of Progress:</a:t>
            </a:r>
          </a:p>
          <a:p>
            <a:pPr algn="ctr"/>
            <a:r>
              <a:rPr lang="en-US" sz="1400" b="1" dirty="0">
                <a:solidFill>
                  <a:schemeClr val="bg1"/>
                </a:solidFill>
              </a:rPr>
              <a:t>Impact Check #2- Winter</a:t>
            </a:r>
            <a:endParaRPr lang="en-US" sz="1400" dirty="0">
              <a:solidFill>
                <a:schemeClr val="bg1"/>
              </a:solidFill>
            </a:endParaRPr>
          </a:p>
        </p:txBody>
      </p:sp>
    </p:spTree>
    <p:extLst>
      <p:ext uri="{BB962C8B-B14F-4D97-AF65-F5344CB8AC3E}">
        <p14:creationId xmlns:p14="http://schemas.microsoft.com/office/powerpoint/2010/main" val="1472407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B805344-596F-47BE-8458-3968111F9065}"/>
              </a:ext>
            </a:extLst>
          </p:cNvPr>
          <p:cNvSpPr/>
          <p:nvPr/>
        </p:nvSpPr>
        <p:spPr>
          <a:xfrm>
            <a:off x="3048000" y="309182"/>
            <a:ext cx="6096000" cy="710707"/>
          </a:xfrm>
          <a:prstGeom prst="rect">
            <a:avLst/>
          </a:prstGeom>
        </p:spPr>
        <p:txBody>
          <a:bodyPr>
            <a:spAutoFit/>
          </a:bodyPr>
          <a:lstStyle/>
          <a:p>
            <a:pPr algn="ctr">
              <a:lnSpc>
                <a:spcPct val="115000"/>
              </a:lnSpc>
            </a:pPr>
            <a:r>
              <a:rPr lang="en-US" b="1" dirty="0">
                <a:latin typeface="Calibri" panose="020F0502020204030204" pitchFamily="34" charset="0"/>
                <a:ea typeface="Calibri" panose="020F0502020204030204" pitchFamily="34" charset="0"/>
                <a:cs typeface="Times New Roman" panose="02020603050405020304" pitchFamily="18" charset="0"/>
              </a:rPr>
              <a:t>Charter Funding - Strategic Support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-SGT Request Form-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7B78B2C8-F41E-4EDB-9FB0-EE0F2F7FCA30}"/>
              </a:ext>
            </a:extLst>
          </p:cNvPr>
          <p:cNvSpPr/>
          <p:nvPr/>
        </p:nvSpPr>
        <p:spPr>
          <a:xfrm>
            <a:off x="239003" y="1075129"/>
            <a:ext cx="980198" cy="314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sz="1200" dirty="0">
                <a:solidFill>
                  <a:schemeClr val="tx1"/>
                </a:solidFill>
              </a:rPr>
              <a:t>School:</a:t>
            </a:r>
          </a:p>
        </p:txBody>
      </p:sp>
      <p:sp>
        <p:nvSpPr>
          <p:cNvPr id="17" name="Rectangle 16">
            <a:extLst>
              <a:ext uri="{FF2B5EF4-FFF2-40B4-BE49-F238E27FC236}">
                <a16:creationId xmlns:a16="http://schemas.microsoft.com/office/drawing/2014/main" id="{DFBAD82C-3682-48E9-9E88-1D612A1278B9}"/>
              </a:ext>
            </a:extLst>
          </p:cNvPr>
          <p:cNvSpPr/>
          <p:nvPr/>
        </p:nvSpPr>
        <p:spPr>
          <a:xfrm>
            <a:off x="1297172" y="1075129"/>
            <a:ext cx="10655825" cy="31419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Lockheed Elementary </a:t>
            </a:r>
          </a:p>
        </p:txBody>
      </p:sp>
      <p:sp>
        <p:nvSpPr>
          <p:cNvPr id="25" name="Rectangle 24">
            <a:extLst>
              <a:ext uri="{FF2B5EF4-FFF2-40B4-BE49-F238E27FC236}">
                <a16:creationId xmlns:a16="http://schemas.microsoft.com/office/drawing/2014/main" id="{5F3AE8B7-28FF-477C-BD5E-D6A125C93E89}"/>
              </a:ext>
            </a:extLst>
          </p:cNvPr>
          <p:cNvSpPr/>
          <p:nvPr/>
        </p:nvSpPr>
        <p:spPr>
          <a:xfrm>
            <a:off x="239003" y="1445645"/>
            <a:ext cx="980198" cy="454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sz="1200" dirty="0">
                <a:solidFill>
                  <a:schemeClr val="tx1"/>
                </a:solidFill>
              </a:rPr>
              <a:t>Amount Requested:</a:t>
            </a:r>
          </a:p>
        </p:txBody>
      </p:sp>
      <p:sp>
        <p:nvSpPr>
          <p:cNvPr id="26" name="Rectangle 25">
            <a:extLst>
              <a:ext uri="{FF2B5EF4-FFF2-40B4-BE49-F238E27FC236}">
                <a16:creationId xmlns:a16="http://schemas.microsoft.com/office/drawing/2014/main" id="{FE98FF22-9646-4AC3-8681-2E38A3A7A540}"/>
              </a:ext>
            </a:extLst>
          </p:cNvPr>
          <p:cNvSpPr/>
          <p:nvPr/>
        </p:nvSpPr>
        <p:spPr>
          <a:xfrm>
            <a:off x="1297172" y="1445645"/>
            <a:ext cx="5212861" cy="45403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$36,516</a:t>
            </a:r>
          </a:p>
        </p:txBody>
      </p:sp>
      <p:sp>
        <p:nvSpPr>
          <p:cNvPr id="27" name="Rectangle 26">
            <a:extLst>
              <a:ext uri="{FF2B5EF4-FFF2-40B4-BE49-F238E27FC236}">
                <a16:creationId xmlns:a16="http://schemas.microsoft.com/office/drawing/2014/main" id="{4A06E539-D727-429B-966C-4980ED577EDC}"/>
              </a:ext>
            </a:extLst>
          </p:cNvPr>
          <p:cNvSpPr/>
          <p:nvPr/>
        </p:nvSpPr>
        <p:spPr>
          <a:xfrm>
            <a:off x="6671786" y="1456669"/>
            <a:ext cx="1210482" cy="454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sz="1200" dirty="0">
                <a:solidFill>
                  <a:schemeClr val="tx1"/>
                </a:solidFill>
              </a:rPr>
              <a:t>Date of SGT Approval/Vote</a:t>
            </a:r>
            <a:r>
              <a:rPr lang="en-US" sz="1200" baseline="30000" dirty="0">
                <a:solidFill>
                  <a:schemeClr val="tx1"/>
                </a:solidFill>
              </a:rPr>
              <a:t>1</a:t>
            </a:r>
            <a:r>
              <a:rPr lang="en-US" sz="1200" dirty="0">
                <a:solidFill>
                  <a:schemeClr val="tx1"/>
                </a:solidFill>
              </a:rPr>
              <a:t>:</a:t>
            </a:r>
          </a:p>
        </p:txBody>
      </p:sp>
      <p:sp>
        <p:nvSpPr>
          <p:cNvPr id="28" name="Rectangle 27">
            <a:extLst>
              <a:ext uri="{FF2B5EF4-FFF2-40B4-BE49-F238E27FC236}">
                <a16:creationId xmlns:a16="http://schemas.microsoft.com/office/drawing/2014/main" id="{FDF76D24-2DC1-4C88-B254-A26902142793}"/>
              </a:ext>
            </a:extLst>
          </p:cNvPr>
          <p:cNvSpPr/>
          <p:nvPr/>
        </p:nvSpPr>
        <p:spPr>
          <a:xfrm>
            <a:off x="7944305" y="1466184"/>
            <a:ext cx="4008209" cy="44301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9/2/22 </a:t>
            </a:r>
          </a:p>
        </p:txBody>
      </p:sp>
      <p:sp>
        <p:nvSpPr>
          <p:cNvPr id="29" name="Rectangle 28">
            <a:extLst>
              <a:ext uri="{FF2B5EF4-FFF2-40B4-BE49-F238E27FC236}">
                <a16:creationId xmlns:a16="http://schemas.microsoft.com/office/drawing/2014/main" id="{A9FDD0EB-9F62-4B96-A7FF-DB451352B2F9}"/>
              </a:ext>
            </a:extLst>
          </p:cNvPr>
          <p:cNvSpPr/>
          <p:nvPr/>
        </p:nvSpPr>
        <p:spPr>
          <a:xfrm>
            <a:off x="239002" y="2071393"/>
            <a:ext cx="11713995" cy="454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nSpc>
                <a:spcPct val="115000"/>
              </a:lnSpc>
            </a:pPr>
            <a:r>
              <a:rPr lang="en-US" sz="1200" u="sng" dirty="0">
                <a:solidFill>
                  <a:schemeClr val="tx1"/>
                </a:solidFill>
              </a:rPr>
              <a:t>Strategic Alignment</a:t>
            </a:r>
            <a:r>
              <a:rPr lang="en-US" sz="1200" dirty="0">
                <a:solidFill>
                  <a:schemeClr val="tx1"/>
                </a:solidFill>
              </a:rPr>
              <a:t>:  Explain how your proposed use of charter funds aligns to your school improvement plan (and/or the district strategic plan) and the long-term outcomes or goals highlighted in your plan. </a:t>
            </a:r>
            <a:endPar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1" name="Rectangle 30">
            <a:extLst>
              <a:ext uri="{FF2B5EF4-FFF2-40B4-BE49-F238E27FC236}">
                <a16:creationId xmlns:a16="http://schemas.microsoft.com/office/drawing/2014/main" id="{D42EC304-0B9F-470D-BF93-8FE268097149}"/>
              </a:ext>
            </a:extLst>
          </p:cNvPr>
          <p:cNvSpPr/>
          <p:nvPr/>
        </p:nvSpPr>
        <p:spPr>
          <a:xfrm>
            <a:off x="238519" y="2573677"/>
            <a:ext cx="11713993" cy="94587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With ongoing needs for social emotional and behavioral support for our students and staff,  we plan to invest in strategies, resources and professional learning to support Positive Behavior Interventions &amp; Supports (PBIS), which will help to improved conditions for students and teachers to maximize instructional time and provide positive learning environments  leading to increased academic performance.  Charter funds will be used to purchase  instructional materials, resources and to provide professional development to staff.  </a:t>
            </a:r>
          </a:p>
        </p:txBody>
      </p:sp>
      <p:sp>
        <p:nvSpPr>
          <p:cNvPr id="32" name="Rectangle 31">
            <a:extLst>
              <a:ext uri="{FF2B5EF4-FFF2-40B4-BE49-F238E27FC236}">
                <a16:creationId xmlns:a16="http://schemas.microsoft.com/office/drawing/2014/main" id="{5012B8B0-FE2C-4595-9EBE-3B173F837934}"/>
              </a:ext>
            </a:extLst>
          </p:cNvPr>
          <p:cNvSpPr/>
          <p:nvPr/>
        </p:nvSpPr>
        <p:spPr>
          <a:xfrm>
            <a:off x="238519" y="3510034"/>
            <a:ext cx="11713995" cy="314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nSpc>
                <a:spcPct val="115000"/>
              </a:lnSpc>
            </a:pPr>
            <a:r>
              <a:rPr lang="en-US" sz="1200" b="1" u="sng" dirty="0">
                <a:solidFill>
                  <a:schemeClr val="tx1"/>
                </a:solidFill>
              </a:rPr>
              <a:t>Funding Activities:</a:t>
            </a:r>
            <a:r>
              <a:rPr lang="en-US" sz="1200" dirty="0">
                <a:solidFill>
                  <a:schemeClr val="tx1"/>
                </a:solidFill>
              </a:rPr>
              <a:t>  Use the table below to state the project activities, strategic alignment, anticipated outcomes and long-term impact for your students. </a:t>
            </a:r>
            <a:endPar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4" name="Table 33">
            <a:extLst>
              <a:ext uri="{FF2B5EF4-FFF2-40B4-BE49-F238E27FC236}">
                <a16:creationId xmlns:a16="http://schemas.microsoft.com/office/drawing/2014/main" id="{655ACC63-AFB6-4792-A813-8B3DE8589155}"/>
              </a:ext>
            </a:extLst>
          </p:cNvPr>
          <p:cNvGraphicFramePr>
            <a:graphicFrameLocks noGrp="1"/>
          </p:cNvGraphicFramePr>
          <p:nvPr>
            <p:extLst>
              <p:ext uri="{D42A27DB-BD31-4B8C-83A1-F6EECF244321}">
                <p14:modId xmlns:p14="http://schemas.microsoft.com/office/powerpoint/2010/main" val="2243214605"/>
              </p:ext>
            </p:extLst>
          </p:nvPr>
        </p:nvGraphicFramePr>
        <p:xfrm>
          <a:off x="238516" y="3810158"/>
          <a:ext cx="11713993" cy="2970442"/>
        </p:xfrm>
        <a:graphic>
          <a:graphicData uri="http://schemas.openxmlformats.org/drawingml/2006/table">
            <a:tbl>
              <a:tblPr firstRow="1" firstCol="1" bandRow="1">
                <a:tableStyleId>{5C22544A-7EE6-4342-B048-85BDC9FD1C3A}</a:tableStyleId>
              </a:tblPr>
              <a:tblGrid>
                <a:gridCol w="2342587">
                  <a:extLst>
                    <a:ext uri="{9D8B030D-6E8A-4147-A177-3AD203B41FA5}">
                      <a16:colId xmlns:a16="http://schemas.microsoft.com/office/drawing/2014/main" val="632992660"/>
                    </a:ext>
                  </a:extLst>
                </a:gridCol>
                <a:gridCol w="2364518">
                  <a:extLst>
                    <a:ext uri="{9D8B030D-6E8A-4147-A177-3AD203B41FA5}">
                      <a16:colId xmlns:a16="http://schemas.microsoft.com/office/drawing/2014/main" val="3289082902"/>
                    </a:ext>
                  </a:extLst>
                </a:gridCol>
                <a:gridCol w="2320656">
                  <a:extLst>
                    <a:ext uri="{9D8B030D-6E8A-4147-A177-3AD203B41FA5}">
                      <a16:colId xmlns:a16="http://schemas.microsoft.com/office/drawing/2014/main" val="3226573170"/>
                    </a:ext>
                  </a:extLst>
                </a:gridCol>
                <a:gridCol w="2342587">
                  <a:extLst>
                    <a:ext uri="{9D8B030D-6E8A-4147-A177-3AD203B41FA5}">
                      <a16:colId xmlns:a16="http://schemas.microsoft.com/office/drawing/2014/main" val="4287231216"/>
                    </a:ext>
                  </a:extLst>
                </a:gridCol>
                <a:gridCol w="2343645">
                  <a:extLst>
                    <a:ext uri="{9D8B030D-6E8A-4147-A177-3AD203B41FA5}">
                      <a16:colId xmlns:a16="http://schemas.microsoft.com/office/drawing/2014/main" val="2136687463"/>
                    </a:ext>
                  </a:extLst>
                </a:gridCol>
              </a:tblGrid>
              <a:tr h="389230">
                <a:tc>
                  <a:txBody>
                    <a:bodyPr/>
                    <a:lstStyle/>
                    <a:p>
                      <a:pPr marL="0" marR="0" algn="l">
                        <a:lnSpc>
                          <a:spcPct val="115000"/>
                        </a:lnSpc>
                        <a:spcBef>
                          <a:spcPts val="0"/>
                        </a:spcBef>
                        <a:spcAft>
                          <a:spcPts val="0"/>
                        </a:spcAft>
                      </a:pPr>
                      <a:r>
                        <a:rPr lang="en-US" sz="1200" b="0" dirty="0">
                          <a:effectLst/>
                        </a:rPr>
                        <a:t>Implementation: (Project Activities – including any Enhanced Roles</a:t>
                      </a:r>
                      <a:r>
                        <a:rPr lang="en-US" sz="1200" b="0" baseline="30000" dirty="0">
                          <a:effectLst/>
                        </a:rPr>
                        <a:t>2</a:t>
                      </a:r>
                      <a:r>
                        <a:rPr lang="en-US" sz="1200" b="0" dirty="0">
                          <a:effectLst/>
                        </a:rPr>
                        <a:t>)</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200" b="0" dirty="0">
                          <a:effectLst/>
                        </a:rPr>
                        <a:t>Strategic Plan Alignment:</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200" b="0" dirty="0">
                          <a:effectLst/>
                        </a:rPr>
                        <a:t>Program Effectiveness: (Project Outcomes)</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200" b="0" dirty="0">
                          <a:effectLst/>
                        </a:rPr>
                        <a:t>Program Impact: (Long-term Outcomes)</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200" b="0" dirty="0">
                          <a:effectLst/>
                        </a:rPr>
                        <a:t>Budget:</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5736211"/>
                  </a:ext>
                </a:extLst>
              </a:tr>
              <a:tr h="2562137">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Provide professional learning to  increase teachers’ professional knowledge of dealing with challenging behavior, creating positive culture &amp; climate </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Provide monthly PBIS incentives for students and staff </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000" b="0" dirty="0">
                          <a:solidFill>
                            <a:schemeClr val="tx1"/>
                          </a:solidFill>
                          <a:effectLst/>
                          <a:latin typeface="Calibri" panose="020F0502020204030204" pitchFamily="34" charset="0"/>
                          <a:cs typeface="Times New Roman" panose="02020603050405020304" pitchFamily="18" charset="0"/>
                        </a:rPr>
                        <a:t>Create Calming Corners for students in each classroom, provide sensory items &amp; flexible seating for students to improve social emotional well-being </a:t>
                      </a:r>
                    </a:p>
                  </a:txBody>
                  <a:tcPr marL="68580" marR="68580" marT="0" marB="0">
                    <a:solidFill>
                      <a:schemeClr val="bg1">
                        <a:lumMod val="95000"/>
                      </a:schemeClr>
                    </a:solidFill>
                  </a:tcPr>
                </a:tc>
                <a:tc>
                  <a:txBody>
                    <a:bodyPr/>
                    <a:lstStyle/>
                    <a:p>
                      <a:pPr marL="0" marR="0" algn="l">
                        <a:lnSpc>
                          <a:spcPct val="115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Academic Achievement </a:t>
                      </a:r>
                    </a:p>
                    <a:p>
                      <a:pPr marL="0" marR="0" algn="l">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Human Resources </a:t>
                      </a:r>
                    </a:p>
                    <a:p>
                      <a:pPr marL="0" marR="0" algn="l">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Community Partnerships</a:t>
                      </a:r>
                    </a:p>
                    <a:p>
                      <a:pPr marL="0" marR="0" algn="l">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Fiscal Responsibility </a:t>
                      </a:r>
                    </a:p>
                  </a:txBody>
                  <a:tcPr marL="68580" marR="68580" marT="0" marB="0">
                    <a:solidFill>
                      <a:schemeClr val="bg1">
                        <a:lumMod val="95000"/>
                      </a:schemeClr>
                    </a:solidFill>
                  </a:tcPr>
                </a:tc>
                <a:tc>
                  <a:txBody>
                    <a:bodyPr/>
                    <a:lstStyle/>
                    <a:p>
                      <a:pPr marL="0" marR="0" algn="l">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100% participation in professional learning opportunities and learning is redelivered to all team members </a:t>
                      </a:r>
                    </a:p>
                    <a:p>
                      <a:pPr marL="0" marR="0" algn="l">
                        <a:lnSpc>
                          <a:spcPct val="115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Decreased major/minor office referrals, out of school suspensions  and time spent out of class due to misbehavior  </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Monthly celebrations &amp; incentives provided </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Calming areas are created in each classroom .</a:t>
                      </a:r>
                    </a:p>
                  </a:txBody>
                  <a:tcPr marL="68580" marR="68580" marT="0" marB="0">
                    <a:solidFill>
                      <a:schemeClr val="bg1">
                        <a:lumMod val="9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Increased professional knowledge  and effective management  instructional practices for managing student behavior  </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Improved overall student behavior which leads to increased instructional time with fewer disruptions due to misbehavior </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Increased students’ academic performance </a:t>
                      </a:r>
                    </a:p>
                    <a:p>
                      <a:pPr marL="0" marR="0" algn="l">
                        <a:lnSpc>
                          <a:spcPct val="115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Decreased teacher absences due to stress  &amp; increased social emotional well-being  and improved staff morale </a:t>
                      </a:r>
                    </a:p>
                  </a:txBody>
                  <a:tcPr marL="68580" marR="68580" marT="0" marB="0">
                    <a:solidFill>
                      <a:schemeClr val="bg1">
                        <a:lumMod val="95000"/>
                      </a:schemeClr>
                    </a:solidFill>
                  </a:tcPr>
                </a:tc>
                <a:tc>
                  <a:txBody>
                    <a:bodyPr/>
                    <a:lstStyle/>
                    <a:p>
                      <a:pPr marL="0" marR="0" algn="l">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Professional Learning $14,000 </a:t>
                      </a:r>
                    </a:p>
                    <a:p>
                      <a:pPr marL="0" marR="0" algn="l">
                        <a:lnSpc>
                          <a:spcPct val="115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PBIS Celebrations &amp; Incentives –Students $8,000 &amp; Staff $5,000 </a:t>
                      </a:r>
                    </a:p>
                    <a:p>
                      <a:pPr marL="0" marR="0" algn="l">
                        <a:lnSpc>
                          <a:spcPct val="115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Wellness &amp; Sensory Materials $6,000 </a:t>
                      </a:r>
                    </a:p>
                    <a:p>
                      <a:pPr marL="0" marR="0" algn="l">
                        <a:lnSpc>
                          <a:spcPct val="115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028984999"/>
                  </a:ext>
                </a:extLst>
              </a:tr>
            </a:tbl>
          </a:graphicData>
        </a:graphic>
      </p:graphicFrame>
      <p:sp>
        <p:nvSpPr>
          <p:cNvPr id="35" name="Rectangle 7">
            <a:extLst>
              <a:ext uri="{FF2B5EF4-FFF2-40B4-BE49-F238E27FC236}">
                <a16:creationId xmlns:a16="http://schemas.microsoft.com/office/drawing/2014/main" id="{EA486E89-6647-4A57-89A9-2BEF5D3985A5}"/>
              </a:ext>
            </a:extLst>
          </p:cNvPr>
          <p:cNvSpPr>
            <a:spLocks noChangeArrowheads="1"/>
          </p:cNvSpPr>
          <p:nvPr/>
        </p:nvSpPr>
        <p:spPr bwMode="auto">
          <a:xfrm>
            <a:off x="2636395" y="439854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95040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a:extLst>
              <a:ext uri="{FF2B5EF4-FFF2-40B4-BE49-F238E27FC236}">
                <a16:creationId xmlns:a16="http://schemas.microsoft.com/office/drawing/2014/main" id="{497E4920-8F2F-F21B-EF6A-9516373D9B39}"/>
              </a:ext>
            </a:extLst>
          </p:cNvPr>
          <p:cNvPicPr>
            <a:picLocks noGrp="1" noChangeAspect="1"/>
          </p:cNvPicPr>
          <p:nvPr>
            <p:ph idx="1"/>
          </p:nvPr>
        </p:nvPicPr>
        <p:blipFill rotWithShape="1">
          <a:blip r:embed="rId2"/>
          <a:srcRect b="6656"/>
          <a:stretch/>
        </p:blipFill>
        <p:spPr>
          <a:xfrm>
            <a:off x="20" y="1282"/>
            <a:ext cx="12191980" cy="6856718"/>
          </a:xfrm>
          <a:prstGeom prst="rect">
            <a:avLst/>
          </a:prstGeom>
        </p:spPr>
      </p:pic>
    </p:spTree>
    <p:extLst>
      <p:ext uri="{BB962C8B-B14F-4D97-AF65-F5344CB8AC3E}">
        <p14:creationId xmlns:p14="http://schemas.microsoft.com/office/powerpoint/2010/main" val="1954848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FA98C2CA-FD7B-0341-9D47-8F9ACE0581A2}"/>
              </a:ext>
            </a:extLst>
          </p:cNvPr>
          <p:cNvPicPr>
            <a:picLocks noGrp="1" noChangeAspect="1"/>
          </p:cNvPicPr>
          <p:nvPr>
            <p:ph idx="1"/>
          </p:nvPr>
        </p:nvPicPr>
        <p:blipFill rotWithShape="1">
          <a:blip r:embed="rId2"/>
          <a:srcRect b="900"/>
          <a:stretch/>
        </p:blipFill>
        <p:spPr>
          <a:xfrm>
            <a:off x="20" y="1282"/>
            <a:ext cx="12191980" cy="6856718"/>
          </a:xfrm>
          <a:prstGeom prst="rect">
            <a:avLst/>
          </a:prstGeom>
        </p:spPr>
      </p:pic>
    </p:spTree>
    <p:extLst>
      <p:ext uri="{BB962C8B-B14F-4D97-AF65-F5344CB8AC3E}">
        <p14:creationId xmlns:p14="http://schemas.microsoft.com/office/powerpoint/2010/main" val="36251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9E15AB-885B-4FC9-A73E-1A5B1B818485}"/>
              </a:ext>
            </a:extLst>
          </p:cNvPr>
          <p:cNvSpPr txBox="1"/>
          <p:nvPr/>
        </p:nvSpPr>
        <p:spPr>
          <a:xfrm>
            <a:off x="335299" y="472609"/>
            <a:ext cx="8378027" cy="769441"/>
          </a:xfrm>
          <a:prstGeom prst="rect">
            <a:avLst/>
          </a:prstGeom>
          <a:noFill/>
        </p:spPr>
        <p:txBody>
          <a:bodyPr wrap="square" rtlCol="0">
            <a:spAutoFit/>
          </a:bodyPr>
          <a:lstStyle/>
          <a:p>
            <a:r>
              <a:rPr lang="en-US" sz="4400" dirty="0">
                <a:solidFill>
                  <a:schemeClr val="accent1">
                    <a:lumMod val="75000"/>
                  </a:schemeClr>
                </a:solidFill>
                <a:cs typeface="Times New Roman" panose="02020603050405020304" pitchFamily="18" charset="0"/>
              </a:rPr>
              <a:t>School Leadership Team Members</a:t>
            </a:r>
          </a:p>
        </p:txBody>
      </p:sp>
      <p:pic>
        <p:nvPicPr>
          <p:cNvPr id="6" name="Picture 5">
            <a:extLst>
              <a:ext uri="{FF2B5EF4-FFF2-40B4-BE49-F238E27FC236}">
                <a16:creationId xmlns:a16="http://schemas.microsoft.com/office/drawing/2014/main" id="{ED1B584A-2AA5-4621-B9B4-078C7002BF83}"/>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15824"/>
          <a:stretch/>
        </p:blipFill>
        <p:spPr>
          <a:xfrm>
            <a:off x="8777878" y="171531"/>
            <a:ext cx="3078823" cy="1371600"/>
          </a:xfrm>
          <a:prstGeom prst="rect">
            <a:avLst/>
          </a:prstGeom>
        </p:spPr>
      </p:pic>
      <p:sp>
        <p:nvSpPr>
          <p:cNvPr id="24" name="Rectangle 23">
            <a:extLst>
              <a:ext uri="{FF2B5EF4-FFF2-40B4-BE49-F238E27FC236}">
                <a16:creationId xmlns:a16="http://schemas.microsoft.com/office/drawing/2014/main" id="{FCA5E62F-87A9-410C-B8C7-44D8A0775975}"/>
              </a:ext>
            </a:extLst>
          </p:cNvPr>
          <p:cNvSpPr/>
          <p:nvPr/>
        </p:nvSpPr>
        <p:spPr>
          <a:xfrm>
            <a:off x="6027938" y="1375794"/>
            <a:ext cx="5828763" cy="49184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dirty="0">
              <a:solidFill>
                <a:schemeClr val="tx1"/>
              </a:solidFill>
              <a:latin typeface="Abadi" panose="020B0604020104020204" pitchFamily="34" charset="0"/>
            </a:endParaRPr>
          </a:p>
          <a:p>
            <a:pPr>
              <a:lnSpc>
                <a:spcPct val="150000"/>
              </a:lnSpc>
            </a:pPr>
            <a:r>
              <a:rPr lang="en-US" dirty="0">
                <a:solidFill>
                  <a:schemeClr val="tx1"/>
                </a:solidFill>
                <a:latin typeface="Abadi" panose="020B0604020104020204" pitchFamily="34" charset="0"/>
              </a:rPr>
              <a:t>Pam Johnson, Kindergarten Team Leader</a:t>
            </a:r>
          </a:p>
          <a:p>
            <a:pPr>
              <a:lnSpc>
                <a:spcPct val="150000"/>
              </a:lnSpc>
            </a:pPr>
            <a:r>
              <a:rPr lang="en-US" dirty="0">
                <a:solidFill>
                  <a:schemeClr val="tx1"/>
                </a:solidFill>
                <a:latin typeface="Abadi" panose="020B0604020104020204" pitchFamily="34" charset="0"/>
              </a:rPr>
              <a:t>Cassi Culhan, 1</a:t>
            </a:r>
            <a:r>
              <a:rPr lang="en-US" baseline="30000" dirty="0">
                <a:solidFill>
                  <a:schemeClr val="tx1"/>
                </a:solidFill>
                <a:latin typeface="Abadi" panose="020B0604020104020204" pitchFamily="34" charset="0"/>
              </a:rPr>
              <a:t>st</a:t>
            </a:r>
            <a:r>
              <a:rPr lang="en-US" dirty="0">
                <a:solidFill>
                  <a:schemeClr val="tx1"/>
                </a:solidFill>
                <a:latin typeface="Abadi" panose="020B0604020104020204" pitchFamily="34" charset="0"/>
              </a:rPr>
              <a:t> Grade Team Leader</a:t>
            </a:r>
          </a:p>
          <a:p>
            <a:pPr>
              <a:lnSpc>
                <a:spcPct val="150000"/>
              </a:lnSpc>
            </a:pPr>
            <a:r>
              <a:rPr lang="en-US" dirty="0">
                <a:solidFill>
                  <a:schemeClr val="tx1"/>
                </a:solidFill>
                <a:latin typeface="Abadi" panose="020B0604020104020204" pitchFamily="34" charset="0"/>
              </a:rPr>
              <a:t>Miranda Jones, 2</a:t>
            </a:r>
            <a:r>
              <a:rPr lang="en-US" baseline="30000" dirty="0">
                <a:solidFill>
                  <a:schemeClr val="tx1"/>
                </a:solidFill>
                <a:latin typeface="Abadi" panose="020B0604020104020204" pitchFamily="34" charset="0"/>
              </a:rPr>
              <a:t>nd</a:t>
            </a:r>
            <a:r>
              <a:rPr lang="en-US" dirty="0">
                <a:solidFill>
                  <a:schemeClr val="tx1"/>
                </a:solidFill>
                <a:latin typeface="Abadi" panose="020B0604020104020204" pitchFamily="34" charset="0"/>
              </a:rPr>
              <a:t> Grade Team Leader </a:t>
            </a:r>
          </a:p>
          <a:p>
            <a:pPr>
              <a:lnSpc>
                <a:spcPct val="150000"/>
              </a:lnSpc>
            </a:pPr>
            <a:r>
              <a:rPr lang="en-US" dirty="0">
                <a:solidFill>
                  <a:schemeClr val="tx1"/>
                </a:solidFill>
                <a:latin typeface="Abadi" panose="020B0604020104020204" pitchFamily="34" charset="0"/>
              </a:rPr>
              <a:t>Jasmine Smith, 3</a:t>
            </a:r>
            <a:r>
              <a:rPr lang="en-US" baseline="30000" dirty="0">
                <a:solidFill>
                  <a:schemeClr val="tx1"/>
                </a:solidFill>
                <a:latin typeface="Abadi" panose="020B0604020104020204" pitchFamily="34" charset="0"/>
              </a:rPr>
              <a:t>rd</a:t>
            </a:r>
            <a:r>
              <a:rPr lang="en-US" dirty="0">
                <a:solidFill>
                  <a:schemeClr val="tx1"/>
                </a:solidFill>
                <a:latin typeface="Abadi" panose="020B0604020104020204" pitchFamily="34" charset="0"/>
              </a:rPr>
              <a:t> Grade Team Leader </a:t>
            </a:r>
          </a:p>
          <a:p>
            <a:pPr>
              <a:lnSpc>
                <a:spcPct val="150000"/>
              </a:lnSpc>
            </a:pPr>
            <a:r>
              <a:rPr lang="en-US" dirty="0">
                <a:solidFill>
                  <a:schemeClr val="tx1"/>
                </a:solidFill>
                <a:latin typeface="Abadi" panose="020B0604020104020204" pitchFamily="34" charset="0"/>
              </a:rPr>
              <a:t>Lafia Holloway, 4</a:t>
            </a:r>
            <a:r>
              <a:rPr lang="en-US" baseline="30000" dirty="0">
                <a:solidFill>
                  <a:schemeClr val="tx1"/>
                </a:solidFill>
                <a:latin typeface="Abadi" panose="020B0604020104020204" pitchFamily="34" charset="0"/>
              </a:rPr>
              <a:t>th</a:t>
            </a:r>
            <a:r>
              <a:rPr lang="en-US" dirty="0">
                <a:solidFill>
                  <a:schemeClr val="tx1"/>
                </a:solidFill>
                <a:latin typeface="Abadi" panose="020B0604020104020204" pitchFamily="34" charset="0"/>
              </a:rPr>
              <a:t> Grade Team Leader</a:t>
            </a:r>
          </a:p>
          <a:p>
            <a:pPr>
              <a:lnSpc>
                <a:spcPct val="150000"/>
              </a:lnSpc>
            </a:pPr>
            <a:r>
              <a:rPr lang="en-US" dirty="0">
                <a:solidFill>
                  <a:schemeClr val="tx1"/>
                </a:solidFill>
                <a:latin typeface="Abadi" panose="020B0604020104020204" pitchFamily="34" charset="0"/>
              </a:rPr>
              <a:t>Kyle Hibbler, 5</a:t>
            </a:r>
            <a:r>
              <a:rPr lang="en-US" baseline="30000" dirty="0">
                <a:solidFill>
                  <a:schemeClr val="tx1"/>
                </a:solidFill>
                <a:latin typeface="Abadi" panose="020B0604020104020204" pitchFamily="34" charset="0"/>
              </a:rPr>
              <a:t>th</a:t>
            </a:r>
            <a:r>
              <a:rPr lang="en-US" dirty="0">
                <a:solidFill>
                  <a:schemeClr val="tx1"/>
                </a:solidFill>
                <a:latin typeface="Abadi" panose="020B0604020104020204" pitchFamily="34" charset="0"/>
              </a:rPr>
              <a:t> Grade Team Leader</a:t>
            </a:r>
          </a:p>
          <a:p>
            <a:pPr>
              <a:lnSpc>
                <a:spcPct val="150000"/>
              </a:lnSpc>
            </a:pPr>
            <a:r>
              <a:rPr lang="en-US" dirty="0">
                <a:solidFill>
                  <a:schemeClr val="tx1"/>
                </a:solidFill>
                <a:latin typeface="Abadi" panose="020B0604020104020204" pitchFamily="34" charset="0"/>
              </a:rPr>
              <a:t>Barbara Udall, Specials Team Leader </a:t>
            </a:r>
          </a:p>
          <a:p>
            <a:pPr>
              <a:lnSpc>
                <a:spcPct val="150000"/>
              </a:lnSpc>
            </a:pPr>
            <a:r>
              <a:rPr lang="en-US" dirty="0">
                <a:solidFill>
                  <a:schemeClr val="tx1"/>
                </a:solidFill>
                <a:latin typeface="Abadi" panose="020B0604020104020204" pitchFamily="34" charset="0"/>
              </a:rPr>
              <a:t>Rachel Morrissey,  ESOL Team Leader </a:t>
            </a:r>
          </a:p>
          <a:p>
            <a:pPr>
              <a:lnSpc>
                <a:spcPct val="150000"/>
              </a:lnSpc>
            </a:pPr>
            <a:r>
              <a:rPr lang="en-US" dirty="0">
                <a:solidFill>
                  <a:schemeClr val="tx1"/>
                </a:solidFill>
                <a:latin typeface="Abadi" panose="020B0604020104020204" pitchFamily="34" charset="0"/>
              </a:rPr>
              <a:t>Sheila Hernandez, EIP Team Leader </a:t>
            </a:r>
          </a:p>
          <a:p>
            <a:pPr>
              <a:lnSpc>
                <a:spcPct val="150000"/>
              </a:lnSpc>
            </a:pPr>
            <a:r>
              <a:rPr lang="en-US" dirty="0">
                <a:solidFill>
                  <a:schemeClr val="tx1"/>
                </a:solidFill>
                <a:latin typeface="Abadi" panose="020B0604020104020204" pitchFamily="34" charset="0"/>
              </a:rPr>
              <a:t>Kevin Murchison,  Special Ed Team Lead</a:t>
            </a:r>
          </a:p>
          <a:p>
            <a:endParaRPr lang="en-US" dirty="0">
              <a:solidFill>
                <a:schemeClr val="tx1"/>
              </a:solidFill>
              <a:latin typeface="Abadi" panose="020B0604020104020204" pitchFamily="34" charset="0"/>
            </a:endParaRPr>
          </a:p>
          <a:p>
            <a:endParaRPr lang="en-US" dirty="0">
              <a:solidFill>
                <a:schemeClr val="tx1"/>
              </a:solidFill>
              <a:latin typeface="Abadi" panose="020B0604020104020204" pitchFamily="34" charset="0"/>
            </a:endParaRPr>
          </a:p>
          <a:p>
            <a:endParaRPr lang="en-US" dirty="0">
              <a:solidFill>
                <a:schemeClr val="tx1"/>
              </a:solidFill>
              <a:latin typeface="Abadi" panose="020B0604020104020204" pitchFamily="34" charset="0"/>
            </a:endParaRPr>
          </a:p>
        </p:txBody>
      </p:sp>
      <p:sp>
        <p:nvSpPr>
          <p:cNvPr id="19" name="Rectangle 18">
            <a:extLst>
              <a:ext uri="{FF2B5EF4-FFF2-40B4-BE49-F238E27FC236}">
                <a16:creationId xmlns:a16="http://schemas.microsoft.com/office/drawing/2014/main" id="{67430FEB-BC04-4809-897A-AE3448909DC6}"/>
              </a:ext>
            </a:extLst>
          </p:cNvPr>
          <p:cNvSpPr/>
          <p:nvPr/>
        </p:nvSpPr>
        <p:spPr>
          <a:xfrm>
            <a:off x="335299" y="1375794"/>
            <a:ext cx="5692639" cy="49184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dirty="0">
                <a:solidFill>
                  <a:schemeClr val="tx1"/>
                </a:solidFill>
                <a:latin typeface="Abadi" panose="020B0604020104020204" pitchFamily="34" charset="0"/>
              </a:rPr>
              <a:t>Coretta Stewart, Principal</a:t>
            </a:r>
          </a:p>
          <a:p>
            <a:pPr>
              <a:lnSpc>
                <a:spcPct val="150000"/>
              </a:lnSpc>
            </a:pPr>
            <a:r>
              <a:rPr lang="en-US" dirty="0">
                <a:solidFill>
                  <a:schemeClr val="tx1"/>
                </a:solidFill>
                <a:latin typeface="Abadi" panose="020B0604020104020204" pitchFamily="34" charset="0"/>
              </a:rPr>
              <a:t>Ann Booker, Assistant Principal</a:t>
            </a:r>
          </a:p>
          <a:p>
            <a:pPr>
              <a:lnSpc>
                <a:spcPct val="150000"/>
              </a:lnSpc>
            </a:pPr>
            <a:r>
              <a:rPr lang="en-US" dirty="0">
                <a:solidFill>
                  <a:schemeClr val="tx1"/>
                </a:solidFill>
                <a:latin typeface="Abadi" panose="020B0604020104020204" pitchFamily="34" charset="0"/>
              </a:rPr>
              <a:t>Nicole Meador, Assistant Principal</a:t>
            </a:r>
          </a:p>
          <a:p>
            <a:pPr>
              <a:lnSpc>
                <a:spcPct val="150000"/>
              </a:lnSpc>
            </a:pPr>
            <a:r>
              <a:rPr lang="en-US" dirty="0">
                <a:solidFill>
                  <a:schemeClr val="tx1"/>
                </a:solidFill>
                <a:latin typeface="Abadi" panose="020B0604020104020204" pitchFamily="34" charset="0"/>
              </a:rPr>
              <a:t>Julianna Morelock, Instructional Coach</a:t>
            </a:r>
          </a:p>
          <a:p>
            <a:pPr>
              <a:lnSpc>
                <a:spcPct val="150000"/>
              </a:lnSpc>
            </a:pPr>
            <a:r>
              <a:rPr lang="en-US" dirty="0">
                <a:solidFill>
                  <a:schemeClr val="tx1"/>
                </a:solidFill>
                <a:latin typeface="Abadi" panose="020B0604020104020204" pitchFamily="34" charset="0"/>
              </a:rPr>
              <a:t>Emily Ovalle, Instructional Coach</a:t>
            </a:r>
          </a:p>
          <a:p>
            <a:pPr>
              <a:lnSpc>
                <a:spcPct val="150000"/>
              </a:lnSpc>
            </a:pPr>
            <a:r>
              <a:rPr lang="en-US" dirty="0">
                <a:solidFill>
                  <a:schemeClr val="tx1"/>
                </a:solidFill>
                <a:latin typeface="Abadi" panose="020B0604020104020204" pitchFamily="34" charset="0"/>
              </a:rPr>
              <a:t>Megan Buchholz, MTSS Coordinator </a:t>
            </a:r>
          </a:p>
          <a:p>
            <a:pPr>
              <a:lnSpc>
                <a:spcPct val="150000"/>
              </a:lnSpc>
            </a:pPr>
            <a:endParaRPr lang="en-US" dirty="0">
              <a:solidFill>
                <a:schemeClr val="tx1"/>
              </a:solidFill>
              <a:latin typeface="Abadi" panose="020B0604020104020204" pitchFamily="34" charset="0"/>
            </a:endParaRPr>
          </a:p>
          <a:p>
            <a:pPr>
              <a:lnSpc>
                <a:spcPct val="150000"/>
              </a:lnSpc>
            </a:pPr>
            <a:endParaRPr lang="en-US" sz="2400" dirty="0">
              <a:solidFill>
                <a:schemeClr val="tx1"/>
              </a:solidFill>
              <a:latin typeface="Abadi" panose="020B0604020104020204" pitchFamily="34" charset="0"/>
            </a:endParaRPr>
          </a:p>
          <a:p>
            <a:endParaRPr lang="en-US" sz="2400" dirty="0">
              <a:solidFill>
                <a:schemeClr val="tx1"/>
              </a:solidFill>
              <a:latin typeface="Abadi" panose="020B0604020104020204" pitchFamily="34" charset="0"/>
            </a:endParaRPr>
          </a:p>
          <a:p>
            <a:endParaRPr lang="en-US" sz="2400" dirty="0">
              <a:solidFill>
                <a:schemeClr val="tx1"/>
              </a:solidFill>
              <a:latin typeface="Abadi" panose="020B0604020104020204" pitchFamily="34" charset="0"/>
            </a:endParaRPr>
          </a:p>
          <a:p>
            <a:endParaRPr lang="en-US" sz="2400" dirty="0">
              <a:solidFill>
                <a:schemeClr val="tx1"/>
              </a:solidFill>
              <a:latin typeface="Abadi" panose="020B0604020104020204" pitchFamily="34" charset="0"/>
            </a:endParaRPr>
          </a:p>
        </p:txBody>
      </p:sp>
    </p:spTree>
    <p:extLst>
      <p:ext uri="{BB962C8B-B14F-4D97-AF65-F5344CB8AC3E}">
        <p14:creationId xmlns:p14="http://schemas.microsoft.com/office/powerpoint/2010/main" val="866314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A0491-846C-61FB-BF95-DA49781C50B4}"/>
              </a:ext>
            </a:extLst>
          </p:cNvPr>
          <p:cNvSpPr>
            <a:spLocks noGrp="1"/>
          </p:cNvSpPr>
          <p:nvPr>
            <p:ph type="title"/>
          </p:nvPr>
        </p:nvSpPr>
        <p:spPr>
          <a:xfrm>
            <a:off x="0" y="0"/>
            <a:ext cx="12192000" cy="1445201"/>
          </a:xfrm>
          <a:solidFill>
            <a:srgbClr val="272967"/>
          </a:solidFill>
          <a:effectLst>
            <a:innerShdw blurRad="63500" dist="50800">
              <a:prstClr val="black">
                <a:alpha val="50000"/>
              </a:prstClr>
            </a:innerShdw>
          </a:effectLst>
        </p:spPr>
        <p:txBody>
          <a:bodyPr>
            <a:normAutofit/>
          </a:bodyPr>
          <a:lstStyle/>
          <a:p>
            <a:pPr algn="ctr"/>
            <a:r>
              <a:rPr lang="en-US" dirty="0">
                <a:solidFill>
                  <a:schemeClr val="bg1"/>
                </a:solidFill>
              </a:rPr>
              <a:t>Student Demographics </a:t>
            </a:r>
          </a:p>
        </p:txBody>
      </p:sp>
      <p:graphicFrame>
        <p:nvGraphicFramePr>
          <p:cNvPr id="6" name="Content Placeholder 5">
            <a:extLst>
              <a:ext uri="{FF2B5EF4-FFF2-40B4-BE49-F238E27FC236}">
                <a16:creationId xmlns:a16="http://schemas.microsoft.com/office/drawing/2014/main" id="{0B1C914D-07B6-7352-7C8B-6F95A4AA26F5}"/>
              </a:ext>
            </a:extLst>
          </p:cNvPr>
          <p:cNvGraphicFramePr>
            <a:graphicFrameLocks noGrp="1"/>
          </p:cNvGraphicFramePr>
          <p:nvPr>
            <p:ph idx="1"/>
            <p:extLst>
              <p:ext uri="{D42A27DB-BD31-4B8C-83A1-F6EECF244321}">
                <p14:modId xmlns:p14="http://schemas.microsoft.com/office/powerpoint/2010/main" val="3993182717"/>
              </p:ext>
            </p:extLst>
          </p:nvPr>
        </p:nvGraphicFramePr>
        <p:xfrm>
          <a:off x="166255" y="1613189"/>
          <a:ext cx="10744199"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32353986-EFDD-E403-B448-34F3035D4C30}"/>
              </a:ext>
            </a:extLst>
          </p:cNvPr>
          <p:cNvGraphicFramePr/>
          <p:nvPr>
            <p:extLst>
              <p:ext uri="{D42A27DB-BD31-4B8C-83A1-F6EECF244321}">
                <p14:modId xmlns:p14="http://schemas.microsoft.com/office/powerpoint/2010/main" val="3309321426"/>
              </p:ext>
            </p:extLst>
          </p:nvPr>
        </p:nvGraphicFramePr>
        <p:xfrm>
          <a:off x="5440218" y="1779694"/>
          <a:ext cx="6356928" cy="4623499"/>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470FD7DF-C022-DA2F-B2EA-827479772C1F}"/>
              </a:ext>
            </a:extLst>
          </p:cNvPr>
          <p:cNvSpPr txBox="1"/>
          <p:nvPr/>
        </p:nvSpPr>
        <p:spPr>
          <a:xfrm>
            <a:off x="1238250" y="6033861"/>
            <a:ext cx="2733675" cy="369332"/>
          </a:xfrm>
          <a:prstGeom prst="rect">
            <a:avLst/>
          </a:prstGeom>
          <a:noFill/>
        </p:spPr>
        <p:txBody>
          <a:bodyPr wrap="square" rtlCol="0">
            <a:spAutoFit/>
          </a:bodyPr>
          <a:lstStyle/>
          <a:p>
            <a:r>
              <a:rPr lang="en-US" dirty="0">
                <a:latin typeface="Abadi" panose="020B0604020104020204" pitchFamily="34" charset="0"/>
              </a:rPr>
              <a:t>Percentage of Students</a:t>
            </a:r>
          </a:p>
        </p:txBody>
      </p:sp>
    </p:spTree>
    <p:extLst>
      <p:ext uri="{BB962C8B-B14F-4D97-AF65-F5344CB8AC3E}">
        <p14:creationId xmlns:p14="http://schemas.microsoft.com/office/powerpoint/2010/main" val="571293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53EC40-7C09-6123-38AF-2D540374FBBC}"/>
              </a:ext>
            </a:extLst>
          </p:cNvPr>
          <p:cNvSpPr>
            <a:spLocks noGrp="1"/>
          </p:cNvSpPr>
          <p:nvPr>
            <p:ph type="title"/>
          </p:nvPr>
        </p:nvSpPr>
        <p:spPr>
          <a:xfrm>
            <a:off x="1371597" y="348865"/>
            <a:ext cx="10044023" cy="877729"/>
          </a:xfrm>
        </p:spPr>
        <p:txBody>
          <a:bodyPr anchor="ctr">
            <a:normAutofit/>
          </a:bodyPr>
          <a:lstStyle/>
          <a:p>
            <a:pPr algn="ctr"/>
            <a:r>
              <a:rPr lang="en-US" sz="4000" dirty="0">
                <a:solidFill>
                  <a:srgbClr val="FFFFFF"/>
                </a:solidFill>
              </a:rPr>
              <a:t>Student Programs &amp; Enrollment </a:t>
            </a:r>
          </a:p>
        </p:txBody>
      </p:sp>
      <p:graphicFrame>
        <p:nvGraphicFramePr>
          <p:cNvPr id="6" name="Content Placeholder 5">
            <a:extLst>
              <a:ext uri="{FF2B5EF4-FFF2-40B4-BE49-F238E27FC236}">
                <a16:creationId xmlns:a16="http://schemas.microsoft.com/office/drawing/2014/main" id="{EE890892-C1AE-894C-B3BC-A502CAE0279C}"/>
              </a:ext>
            </a:extLst>
          </p:cNvPr>
          <p:cNvGraphicFramePr>
            <a:graphicFrameLocks noGrp="1"/>
          </p:cNvGraphicFramePr>
          <p:nvPr>
            <p:ph idx="1"/>
            <p:extLst>
              <p:ext uri="{D42A27DB-BD31-4B8C-83A1-F6EECF244321}">
                <p14:modId xmlns:p14="http://schemas.microsoft.com/office/powerpoint/2010/main" val="2561028198"/>
              </p:ext>
            </p:extLst>
          </p:nvPr>
        </p:nvGraphicFramePr>
        <p:xfrm>
          <a:off x="394674" y="1924820"/>
          <a:ext cx="11353981" cy="44482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28034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A12815-1043-4464-9AAF-21DC40151CB4}"/>
              </a:ext>
            </a:extLst>
          </p:cNvPr>
          <p:cNvSpPr txBox="1"/>
          <p:nvPr/>
        </p:nvSpPr>
        <p:spPr>
          <a:xfrm>
            <a:off x="657546" y="472611"/>
            <a:ext cx="7880279" cy="769441"/>
          </a:xfrm>
          <a:prstGeom prst="rect">
            <a:avLst/>
          </a:prstGeom>
          <a:noFill/>
        </p:spPr>
        <p:txBody>
          <a:bodyPr wrap="square" rtlCol="0">
            <a:spAutoFit/>
          </a:bodyPr>
          <a:lstStyle/>
          <a:p>
            <a:r>
              <a:rPr lang="en-US" sz="4400" dirty="0">
                <a:solidFill>
                  <a:schemeClr val="accent1">
                    <a:lumMod val="75000"/>
                  </a:schemeClr>
                </a:solidFill>
                <a:cs typeface="Times New Roman" panose="02020603050405020304" pitchFamily="18" charset="0"/>
              </a:rPr>
              <a:t>Needs Assessment</a:t>
            </a:r>
          </a:p>
        </p:txBody>
      </p:sp>
      <p:pic>
        <p:nvPicPr>
          <p:cNvPr id="5" name="Picture 4">
            <a:extLst>
              <a:ext uri="{FF2B5EF4-FFF2-40B4-BE49-F238E27FC236}">
                <a16:creationId xmlns:a16="http://schemas.microsoft.com/office/drawing/2014/main" id="{4A1A14A4-04D7-4AF6-A25A-20B8A7BE52F7}"/>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129" r="15824" b="14680"/>
          <a:stretch/>
        </p:blipFill>
        <p:spPr>
          <a:xfrm>
            <a:off x="8855764" y="76982"/>
            <a:ext cx="3000937" cy="1170252"/>
          </a:xfrm>
          <a:prstGeom prst="rect">
            <a:avLst/>
          </a:prstGeom>
        </p:spPr>
      </p:pic>
      <p:sp>
        <p:nvSpPr>
          <p:cNvPr id="8" name="Title 1">
            <a:extLst>
              <a:ext uri="{FF2B5EF4-FFF2-40B4-BE49-F238E27FC236}">
                <a16:creationId xmlns:a16="http://schemas.microsoft.com/office/drawing/2014/main" id="{14780759-D1CC-9E68-B67C-B7D6F060424E}"/>
              </a:ext>
            </a:extLst>
          </p:cNvPr>
          <p:cNvSpPr>
            <a:spLocks noGrp="1"/>
          </p:cNvSpPr>
          <p:nvPr>
            <p:ph type="title"/>
          </p:nvPr>
        </p:nvSpPr>
        <p:spPr>
          <a:xfrm>
            <a:off x="1526796" y="1746259"/>
            <a:ext cx="8569979" cy="411061"/>
          </a:xfrm>
        </p:spPr>
        <p:txBody>
          <a:bodyPr vert="horz" lIns="91440" tIns="45720" rIns="91440" bIns="45720" rtlCol="0" anchor="b">
            <a:normAutofit/>
          </a:bodyPr>
          <a:lstStyle/>
          <a:p>
            <a:pPr algn="ctr"/>
            <a:r>
              <a:rPr lang="en-US" sz="2000" b="1" dirty="0"/>
              <a:t>Fall 2022 MAP Assessment </a:t>
            </a:r>
          </a:p>
        </p:txBody>
      </p:sp>
      <p:pic>
        <p:nvPicPr>
          <p:cNvPr id="11" name="Picture 10">
            <a:extLst>
              <a:ext uri="{FF2B5EF4-FFF2-40B4-BE49-F238E27FC236}">
                <a16:creationId xmlns:a16="http://schemas.microsoft.com/office/drawing/2014/main" id="{1CBE7839-A83C-5D6F-9FB6-C2F8912C9BE2}"/>
              </a:ext>
            </a:extLst>
          </p:cNvPr>
          <p:cNvPicPr>
            <a:picLocks noChangeAspect="1"/>
          </p:cNvPicPr>
          <p:nvPr/>
        </p:nvPicPr>
        <p:blipFill>
          <a:blip r:embed="rId4"/>
          <a:stretch>
            <a:fillRect/>
          </a:stretch>
        </p:blipFill>
        <p:spPr>
          <a:xfrm>
            <a:off x="314085" y="2152138"/>
            <a:ext cx="11319545" cy="3979578"/>
          </a:xfrm>
          <a:prstGeom prst="rect">
            <a:avLst/>
          </a:prstGeom>
        </p:spPr>
      </p:pic>
      <p:pic>
        <p:nvPicPr>
          <p:cNvPr id="3" name="Picture 2">
            <a:extLst>
              <a:ext uri="{FF2B5EF4-FFF2-40B4-BE49-F238E27FC236}">
                <a16:creationId xmlns:a16="http://schemas.microsoft.com/office/drawing/2014/main" id="{0F59AFB4-C57E-4E7F-7C6E-64D4966934FD}"/>
              </a:ext>
            </a:extLst>
          </p:cNvPr>
          <p:cNvPicPr>
            <a:picLocks noChangeAspect="1"/>
          </p:cNvPicPr>
          <p:nvPr/>
        </p:nvPicPr>
        <p:blipFill>
          <a:blip r:embed="rId5"/>
          <a:stretch>
            <a:fillRect/>
          </a:stretch>
        </p:blipFill>
        <p:spPr>
          <a:xfrm>
            <a:off x="454425" y="5831080"/>
            <a:ext cx="11620500" cy="762000"/>
          </a:xfrm>
          <a:prstGeom prst="rect">
            <a:avLst/>
          </a:prstGeom>
        </p:spPr>
      </p:pic>
    </p:spTree>
    <p:extLst>
      <p:ext uri="{BB962C8B-B14F-4D97-AF65-F5344CB8AC3E}">
        <p14:creationId xmlns:p14="http://schemas.microsoft.com/office/powerpoint/2010/main" val="1633904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A12815-1043-4464-9AAF-21DC40151CB4}"/>
              </a:ext>
            </a:extLst>
          </p:cNvPr>
          <p:cNvSpPr txBox="1"/>
          <p:nvPr/>
        </p:nvSpPr>
        <p:spPr>
          <a:xfrm>
            <a:off x="657546" y="472611"/>
            <a:ext cx="7880279" cy="769441"/>
          </a:xfrm>
          <a:prstGeom prst="rect">
            <a:avLst/>
          </a:prstGeom>
          <a:noFill/>
        </p:spPr>
        <p:txBody>
          <a:bodyPr wrap="square" rtlCol="0">
            <a:spAutoFit/>
          </a:bodyPr>
          <a:lstStyle/>
          <a:p>
            <a:r>
              <a:rPr lang="en-US" sz="4400" dirty="0">
                <a:solidFill>
                  <a:schemeClr val="accent1">
                    <a:lumMod val="75000"/>
                  </a:schemeClr>
                </a:solidFill>
                <a:cs typeface="Times New Roman" panose="02020603050405020304" pitchFamily="18" charset="0"/>
              </a:rPr>
              <a:t>Needs Assessment</a:t>
            </a:r>
          </a:p>
        </p:txBody>
      </p:sp>
      <p:pic>
        <p:nvPicPr>
          <p:cNvPr id="5" name="Picture 4">
            <a:extLst>
              <a:ext uri="{FF2B5EF4-FFF2-40B4-BE49-F238E27FC236}">
                <a16:creationId xmlns:a16="http://schemas.microsoft.com/office/drawing/2014/main" id="{4A1A14A4-04D7-4AF6-A25A-20B8A7BE52F7}"/>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129" r="15824" b="14680"/>
          <a:stretch/>
        </p:blipFill>
        <p:spPr>
          <a:xfrm>
            <a:off x="8855764" y="76982"/>
            <a:ext cx="3000937" cy="1170252"/>
          </a:xfrm>
          <a:prstGeom prst="rect">
            <a:avLst/>
          </a:prstGeom>
        </p:spPr>
      </p:pic>
      <p:sp>
        <p:nvSpPr>
          <p:cNvPr id="8" name="Title 1">
            <a:extLst>
              <a:ext uri="{FF2B5EF4-FFF2-40B4-BE49-F238E27FC236}">
                <a16:creationId xmlns:a16="http://schemas.microsoft.com/office/drawing/2014/main" id="{14780759-D1CC-9E68-B67C-B7D6F060424E}"/>
              </a:ext>
            </a:extLst>
          </p:cNvPr>
          <p:cNvSpPr>
            <a:spLocks noGrp="1"/>
          </p:cNvSpPr>
          <p:nvPr>
            <p:ph type="title"/>
          </p:nvPr>
        </p:nvSpPr>
        <p:spPr>
          <a:xfrm>
            <a:off x="1526796" y="1746259"/>
            <a:ext cx="8569979" cy="411061"/>
          </a:xfrm>
        </p:spPr>
        <p:txBody>
          <a:bodyPr vert="horz" lIns="91440" tIns="45720" rIns="91440" bIns="45720" rtlCol="0" anchor="b">
            <a:normAutofit/>
          </a:bodyPr>
          <a:lstStyle/>
          <a:p>
            <a:pPr algn="ctr"/>
            <a:r>
              <a:rPr lang="en-US" sz="2000" b="1" dirty="0"/>
              <a:t>Fall 2022 MAP Assessment </a:t>
            </a:r>
          </a:p>
        </p:txBody>
      </p:sp>
      <p:pic>
        <p:nvPicPr>
          <p:cNvPr id="2" name="Picture 1">
            <a:extLst>
              <a:ext uri="{FF2B5EF4-FFF2-40B4-BE49-F238E27FC236}">
                <a16:creationId xmlns:a16="http://schemas.microsoft.com/office/drawing/2014/main" id="{0E4C128D-29B9-44AE-4EBA-DB524EA52D74}"/>
              </a:ext>
            </a:extLst>
          </p:cNvPr>
          <p:cNvPicPr>
            <a:picLocks noChangeAspect="1"/>
          </p:cNvPicPr>
          <p:nvPr/>
        </p:nvPicPr>
        <p:blipFill>
          <a:blip r:embed="rId4"/>
          <a:stretch>
            <a:fillRect/>
          </a:stretch>
        </p:blipFill>
        <p:spPr>
          <a:xfrm>
            <a:off x="273166" y="2184833"/>
            <a:ext cx="11645668" cy="3985148"/>
          </a:xfrm>
          <a:prstGeom prst="rect">
            <a:avLst/>
          </a:prstGeom>
        </p:spPr>
      </p:pic>
      <p:pic>
        <p:nvPicPr>
          <p:cNvPr id="6" name="Picture 5">
            <a:extLst>
              <a:ext uri="{FF2B5EF4-FFF2-40B4-BE49-F238E27FC236}">
                <a16:creationId xmlns:a16="http://schemas.microsoft.com/office/drawing/2014/main" id="{A73DEAAC-06EC-0C55-5255-77D298D58130}"/>
              </a:ext>
            </a:extLst>
          </p:cNvPr>
          <p:cNvPicPr>
            <a:picLocks noChangeAspect="1"/>
          </p:cNvPicPr>
          <p:nvPr/>
        </p:nvPicPr>
        <p:blipFill>
          <a:blip r:embed="rId5"/>
          <a:stretch>
            <a:fillRect/>
          </a:stretch>
        </p:blipFill>
        <p:spPr>
          <a:xfrm>
            <a:off x="571500" y="6019018"/>
            <a:ext cx="11620500" cy="762000"/>
          </a:xfrm>
          <a:prstGeom prst="rect">
            <a:avLst/>
          </a:prstGeom>
        </p:spPr>
      </p:pic>
    </p:spTree>
    <p:extLst>
      <p:ext uri="{BB962C8B-B14F-4D97-AF65-F5344CB8AC3E}">
        <p14:creationId xmlns:p14="http://schemas.microsoft.com/office/powerpoint/2010/main" val="4042798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3E6697-28C1-C128-6E50-644F6AEA78DA}"/>
              </a:ext>
            </a:extLst>
          </p:cNvPr>
          <p:cNvSpPr>
            <a:spLocks noGrp="1"/>
          </p:cNvSpPr>
          <p:nvPr>
            <p:ph type="title"/>
          </p:nvPr>
        </p:nvSpPr>
        <p:spPr>
          <a:xfrm>
            <a:off x="639656" y="702186"/>
            <a:ext cx="10909640" cy="1368614"/>
          </a:xfrm>
        </p:spPr>
        <p:txBody>
          <a:bodyPr vert="horz" lIns="91440" tIns="45720" rIns="91440" bIns="45720" rtlCol="0" anchor="ctr">
            <a:noAutofit/>
          </a:bodyPr>
          <a:lstStyle/>
          <a:p>
            <a:pPr algn="ctr"/>
            <a:r>
              <a:rPr lang="en-US" sz="3600" dirty="0"/>
              <a:t>Georgia Milestones Results </a:t>
            </a:r>
          </a:p>
        </p:txBody>
      </p:sp>
      <p:sp>
        <p:nvSpPr>
          <p:cNvPr id="13"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B87FF62-8B6D-B65F-AB3F-B8C9D89D954A}"/>
              </a:ext>
            </a:extLst>
          </p:cNvPr>
          <p:cNvSpPr txBox="1"/>
          <p:nvPr/>
        </p:nvSpPr>
        <p:spPr>
          <a:xfrm>
            <a:off x="263263" y="19966"/>
            <a:ext cx="7880279" cy="769441"/>
          </a:xfrm>
          <a:prstGeom prst="rect">
            <a:avLst/>
          </a:prstGeom>
          <a:noFill/>
        </p:spPr>
        <p:txBody>
          <a:bodyPr wrap="square" rtlCol="0">
            <a:spAutoFit/>
          </a:bodyPr>
          <a:lstStyle/>
          <a:p>
            <a:r>
              <a:rPr lang="en-US" sz="4400" dirty="0">
                <a:solidFill>
                  <a:schemeClr val="accent1">
                    <a:lumMod val="75000"/>
                  </a:schemeClr>
                </a:solidFill>
                <a:cs typeface="Times New Roman" panose="02020603050405020304" pitchFamily="18" charset="0"/>
              </a:rPr>
              <a:t>Needs Assessment</a:t>
            </a:r>
          </a:p>
        </p:txBody>
      </p:sp>
      <p:pic>
        <p:nvPicPr>
          <p:cNvPr id="5" name="Content Placeholder 4">
            <a:extLst>
              <a:ext uri="{FF2B5EF4-FFF2-40B4-BE49-F238E27FC236}">
                <a16:creationId xmlns:a16="http://schemas.microsoft.com/office/drawing/2014/main" id="{3268880D-A77B-5B89-8EE8-4077B298E16A}"/>
              </a:ext>
            </a:extLst>
          </p:cNvPr>
          <p:cNvPicPr>
            <a:picLocks noGrp="1" noChangeAspect="1"/>
          </p:cNvPicPr>
          <p:nvPr>
            <p:ph idx="1"/>
          </p:nvPr>
        </p:nvPicPr>
        <p:blipFill>
          <a:blip r:embed="rId2"/>
          <a:stretch>
            <a:fillRect/>
          </a:stretch>
        </p:blipFill>
        <p:spPr>
          <a:xfrm>
            <a:off x="809625" y="2347799"/>
            <a:ext cx="10301693" cy="4310863"/>
          </a:xfrm>
          <a:prstGeom prst="rect">
            <a:avLst/>
          </a:prstGeom>
        </p:spPr>
      </p:pic>
      <p:sp>
        <p:nvSpPr>
          <p:cNvPr id="9" name="TextBox 8">
            <a:extLst>
              <a:ext uri="{FF2B5EF4-FFF2-40B4-BE49-F238E27FC236}">
                <a16:creationId xmlns:a16="http://schemas.microsoft.com/office/drawing/2014/main" id="{666879B8-FF56-4270-AA61-8DE7F4AA44C0}"/>
              </a:ext>
            </a:extLst>
          </p:cNvPr>
          <p:cNvSpPr txBox="1"/>
          <p:nvPr/>
        </p:nvSpPr>
        <p:spPr>
          <a:xfrm>
            <a:off x="339725" y="1969170"/>
            <a:ext cx="11768858" cy="276999"/>
          </a:xfrm>
          <a:prstGeom prst="rect">
            <a:avLst/>
          </a:prstGeom>
          <a:noFill/>
        </p:spPr>
        <p:txBody>
          <a:bodyPr wrap="square" rtlCol="0">
            <a:spAutoFit/>
          </a:bodyPr>
          <a:lstStyle/>
          <a:p>
            <a:r>
              <a:rPr lang="en-US" sz="1200" dirty="0"/>
              <a:t>Data shows student achievement levels on EOG for all tested students who have been enrolled in the school for the previous year, at least two years, three years, and four years.</a:t>
            </a:r>
          </a:p>
        </p:txBody>
      </p:sp>
    </p:spTree>
    <p:extLst>
      <p:ext uri="{BB962C8B-B14F-4D97-AF65-F5344CB8AC3E}">
        <p14:creationId xmlns:p14="http://schemas.microsoft.com/office/powerpoint/2010/main" val="3872526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3E6697-28C1-C128-6E50-644F6AEA78DA}"/>
              </a:ext>
            </a:extLst>
          </p:cNvPr>
          <p:cNvSpPr>
            <a:spLocks noGrp="1"/>
          </p:cNvSpPr>
          <p:nvPr>
            <p:ph type="title"/>
          </p:nvPr>
        </p:nvSpPr>
        <p:spPr>
          <a:xfrm>
            <a:off x="639656" y="702186"/>
            <a:ext cx="10909640" cy="1368614"/>
          </a:xfrm>
        </p:spPr>
        <p:txBody>
          <a:bodyPr vert="horz" lIns="91440" tIns="45720" rIns="91440" bIns="45720" rtlCol="0" anchor="ctr">
            <a:noAutofit/>
          </a:bodyPr>
          <a:lstStyle/>
          <a:p>
            <a:pPr algn="ctr"/>
            <a:r>
              <a:rPr lang="en-US" sz="3600" dirty="0"/>
              <a:t>Georgia Milestones Results </a:t>
            </a:r>
          </a:p>
        </p:txBody>
      </p:sp>
      <p:sp>
        <p:nvSpPr>
          <p:cNvPr id="13"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B87FF62-8B6D-B65F-AB3F-B8C9D89D954A}"/>
              </a:ext>
            </a:extLst>
          </p:cNvPr>
          <p:cNvSpPr txBox="1"/>
          <p:nvPr/>
        </p:nvSpPr>
        <p:spPr>
          <a:xfrm>
            <a:off x="263263" y="19966"/>
            <a:ext cx="7880279" cy="769441"/>
          </a:xfrm>
          <a:prstGeom prst="rect">
            <a:avLst/>
          </a:prstGeom>
          <a:noFill/>
        </p:spPr>
        <p:txBody>
          <a:bodyPr wrap="square" rtlCol="0">
            <a:spAutoFit/>
          </a:bodyPr>
          <a:lstStyle/>
          <a:p>
            <a:r>
              <a:rPr lang="en-US" sz="4400" dirty="0">
                <a:solidFill>
                  <a:schemeClr val="accent1">
                    <a:lumMod val="75000"/>
                  </a:schemeClr>
                </a:solidFill>
                <a:cs typeface="Times New Roman" panose="02020603050405020304" pitchFamily="18" charset="0"/>
              </a:rPr>
              <a:t>Needs Assessment</a:t>
            </a:r>
          </a:p>
        </p:txBody>
      </p:sp>
      <p:pic>
        <p:nvPicPr>
          <p:cNvPr id="8" name="Content Placeholder 7">
            <a:extLst>
              <a:ext uri="{FF2B5EF4-FFF2-40B4-BE49-F238E27FC236}">
                <a16:creationId xmlns:a16="http://schemas.microsoft.com/office/drawing/2014/main" id="{9F54CDCE-1A11-BBA2-EF7F-608A05CBA000}"/>
              </a:ext>
            </a:extLst>
          </p:cNvPr>
          <p:cNvPicPr>
            <a:picLocks noGrp="1" noChangeAspect="1"/>
          </p:cNvPicPr>
          <p:nvPr>
            <p:ph idx="1"/>
          </p:nvPr>
        </p:nvPicPr>
        <p:blipFill>
          <a:blip r:embed="rId2"/>
          <a:stretch>
            <a:fillRect/>
          </a:stretch>
        </p:blipFill>
        <p:spPr>
          <a:xfrm>
            <a:off x="971550" y="2403560"/>
            <a:ext cx="10205694" cy="4260224"/>
          </a:xfrm>
          <a:prstGeom prst="rect">
            <a:avLst/>
          </a:prstGeom>
        </p:spPr>
      </p:pic>
      <p:sp>
        <p:nvSpPr>
          <p:cNvPr id="4" name="TextBox 3">
            <a:extLst>
              <a:ext uri="{FF2B5EF4-FFF2-40B4-BE49-F238E27FC236}">
                <a16:creationId xmlns:a16="http://schemas.microsoft.com/office/drawing/2014/main" id="{59FD477A-95F6-70CE-0D12-2D31F55D56F8}"/>
              </a:ext>
            </a:extLst>
          </p:cNvPr>
          <p:cNvSpPr txBox="1"/>
          <p:nvPr/>
        </p:nvSpPr>
        <p:spPr>
          <a:xfrm>
            <a:off x="796487" y="1960180"/>
            <a:ext cx="11768858" cy="276999"/>
          </a:xfrm>
          <a:prstGeom prst="rect">
            <a:avLst/>
          </a:prstGeom>
          <a:noFill/>
        </p:spPr>
        <p:txBody>
          <a:bodyPr wrap="square" rtlCol="0">
            <a:spAutoFit/>
          </a:bodyPr>
          <a:lstStyle/>
          <a:p>
            <a:r>
              <a:rPr lang="en-US" sz="1200" dirty="0"/>
              <a:t>Data shows student achievement levels on EOG for all tested students who have been enrolled in the school for the previous year, at least two years, three years, and four years.</a:t>
            </a:r>
          </a:p>
        </p:txBody>
      </p:sp>
    </p:spTree>
    <p:extLst>
      <p:ext uri="{BB962C8B-B14F-4D97-AF65-F5344CB8AC3E}">
        <p14:creationId xmlns:p14="http://schemas.microsoft.com/office/powerpoint/2010/main" val="20193122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FC012C34A3F04D811C89B17BC18238" ma:contentTypeVersion="13" ma:contentTypeDescription="Create a new document." ma:contentTypeScope="" ma:versionID="f80c4e1fb5cfc1d6ba47b96040ac1c36">
  <xsd:schema xmlns:xsd="http://www.w3.org/2001/XMLSchema" xmlns:xs="http://www.w3.org/2001/XMLSchema" xmlns:p="http://schemas.microsoft.com/office/2006/metadata/properties" xmlns:ns3="5e710c3b-b9b2-42ef-bcdd-901d26fb1ed9" xmlns:ns4="b2786302-4da8-4e32-ba1c-5d2831d6c91f" targetNamespace="http://schemas.microsoft.com/office/2006/metadata/properties" ma:root="true" ma:fieldsID="47cb1b3982ab53a99c9937b7692630eb" ns3:_="" ns4:_="">
    <xsd:import namespace="5e710c3b-b9b2-42ef-bcdd-901d26fb1ed9"/>
    <xsd:import namespace="b2786302-4da8-4e32-ba1c-5d2831d6c91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710c3b-b9b2-42ef-bcdd-901d26fb1e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786302-4da8-4e32-ba1c-5d2831d6c91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5059B3-8B5C-448C-883A-68DAFAF443B7}">
  <ds:schemaRefs>
    <ds:schemaRef ds:uri="http://schemas.openxmlformats.org/package/2006/metadata/core-properties"/>
    <ds:schemaRef ds:uri="http://schemas.microsoft.com/office/2006/documentManagement/types"/>
    <ds:schemaRef ds:uri="http://purl.org/dc/dcmitype/"/>
    <ds:schemaRef ds:uri="5e710c3b-b9b2-42ef-bcdd-901d26fb1ed9"/>
    <ds:schemaRef ds:uri="http://purl.org/dc/terms/"/>
    <ds:schemaRef ds:uri="http://www.w3.org/XML/1998/namespace"/>
    <ds:schemaRef ds:uri="http://purl.org/dc/elements/1.1/"/>
    <ds:schemaRef ds:uri="http://schemas.microsoft.com/office/2006/metadata/properties"/>
    <ds:schemaRef ds:uri="http://schemas.microsoft.com/office/infopath/2007/PartnerControls"/>
    <ds:schemaRef ds:uri="b2786302-4da8-4e32-ba1c-5d2831d6c91f"/>
  </ds:schemaRefs>
</ds:datastoreItem>
</file>

<file path=customXml/itemProps2.xml><?xml version="1.0" encoding="utf-8"?>
<ds:datastoreItem xmlns:ds="http://schemas.openxmlformats.org/officeDocument/2006/customXml" ds:itemID="{D6B5C247-1815-4749-B3C4-EF78FB2BDB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710c3b-b9b2-42ef-bcdd-901d26fb1ed9"/>
    <ds:schemaRef ds:uri="b2786302-4da8-4e32-ba1c-5d2831d6c9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65952C-1378-4CB8-A850-2BFC0731A9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21547</TotalTime>
  <Words>2893</Words>
  <Application>Microsoft Office PowerPoint</Application>
  <PresentationFormat>Widescreen</PresentationFormat>
  <Paragraphs>439</Paragraphs>
  <Slides>25</Slides>
  <Notes>15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0</vt:i4>
      </vt:variant>
      <vt:variant>
        <vt:lpstr>Slide Titles</vt:lpstr>
      </vt:variant>
      <vt:variant>
        <vt:i4>25</vt:i4>
      </vt:variant>
    </vt:vector>
  </HeadingPairs>
  <TitlesOfParts>
    <vt:vector size="30" baseType="lpstr">
      <vt:lpstr>Abadi</vt:lpstr>
      <vt:lpstr>Arial</vt:lpstr>
      <vt:lpstr>Calibri</vt:lpstr>
      <vt:lpstr>Calibri Light</vt:lpstr>
      <vt:lpstr>Office Theme</vt:lpstr>
      <vt:lpstr>PowerPoint Presentation</vt:lpstr>
      <vt:lpstr>PowerPoint Presentation</vt:lpstr>
      <vt:lpstr>PowerPoint Presentation</vt:lpstr>
      <vt:lpstr>Student Demographics </vt:lpstr>
      <vt:lpstr>Student Programs &amp; Enrollment </vt:lpstr>
      <vt:lpstr>Fall 2022 MAP Assessment </vt:lpstr>
      <vt:lpstr>Fall 2022 MAP Assessment </vt:lpstr>
      <vt:lpstr>Georgia Milestones Results </vt:lpstr>
      <vt:lpstr>Georgia Milestones Results </vt:lpstr>
      <vt:lpstr>Georgia Milestones Results </vt:lpstr>
      <vt:lpstr>Georgia Milestones Results </vt:lpstr>
      <vt:lpstr>Georgia Milestones Results </vt:lpstr>
      <vt:lpstr>Georgia Milestones Results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Walters-Brazile, Belinda</dc:creator>
  <cp:lastModifiedBy>Stewart, Coretta</cp:lastModifiedBy>
  <cp:revision>235</cp:revision>
  <cp:lastPrinted>2022-11-01T21:13:15Z</cp:lastPrinted>
  <dcterms:modified xsi:type="dcterms:W3CDTF">2022-11-08T23:10:39Z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0x01010064FC012C34A3F04D811C89B17BC18238</vt:lpwstr>
  </property>
</Properties>
</file>